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32"/>
  </p:notesMasterIdLst>
  <p:sldIdLst>
    <p:sldId id="256" r:id="rId3"/>
    <p:sldId id="291" r:id="rId4"/>
    <p:sldId id="292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9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93" r:id="rId28"/>
    <p:sldId id="278" r:id="rId29"/>
    <p:sldId id="279" r:id="rId30"/>
    <p:sldId id="282" r:id="rId3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j8BMig4FB4yTqaX7yfO4vHRyzB5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822"/>
    <p:restoredTop sz="94564"/>
  </p:normalViewPr>
  <p:slideViewPr>
    <p:cSldViewPr snapToGrid="0">
      <p:cViewPr varScale="1">
        <p:scale>
          <a:sx n="96" d="100"/>
          <a:sy n="96" d="100"/>
        </p:scale>
        <p:origin x="17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40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8" name="Google Shape;1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6" name="Google Shape;1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3" name="Google Shape;2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3" name="Google Shape;23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1" name="Google Shape;28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7" name="Google Shape;28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4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4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ibrary.upenn.edu/collections/notable/freedman/explor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ephardiclosangeles.org/portfolios/emily-senes-sephardic-mixtap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haramophone.com/2024/02/05/zohra-el-fassia-aita-akki-atta-and-aita-moulay-brahim-pathe-1951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s.ushmm.org/search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hyperlink" Target="https://collections.ushmm.org/search/?utf8=%E2%9C%93&amp;q=music&amp;search_field=Subjects+and+Keywords" TargetMode="Externa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tonehilljewishsongs.wordpress.com/2018/04/17/0002-ayeder-mentsh-darf-dus-gut-farstheyn-every-person-must-understand-thi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jsa.dartmouth.edu/sound%20file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igital.library.wisc.edu/1711.dl/6GLNQKFXRW5L48J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rsa.fau.edu/judaic" TargetMode="Externa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.library.wisc.edu/1711.dl/SKCN2ZTDYWEOO87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my_vIA4XYU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jpinnolis@berklee.edu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/>
          <p:nvPr/>
        </p:nvSpPr>
        <p:spPr>
          <a:xfrm>
            <a:off x="0" y="320634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0" y="101600"/>
            <a:ext cx="4709160" cy="6858000"/>
          </a:xfrm>
          <a:prstGeom prst="rect">
            <a:avLst/>
          </a:prstGeom>
          <a:solidFill>
            <a:schemeClr val="dk1">
              <a:alpha val="8039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0" y="0"/>
            <a:ext cx="3284331" cy="6858000"/>
          </a:xfrm>
          <a:custGeom>
            <a:avLst/>
            <a:gdLst/>
            <a:ahLst/>
            <a:cxnLst/>
            <a:rect l="l" t="t" r="r" b="b"/>
            <a:pathLst>
              <a:path w="4319042" h="6858000" extrusionOk="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3450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 txBox="1">
            <a:spLocks noGrp="1"/>
          </p:cNvSpPr>
          <p:nvPr>
            <p:ph type="title"/>
          </p:nvPr>
        </p:nvSpPr>
        <p:spPr>
          <a:xfrm>
            <a:off x="804672" y="640080"/>
            <a:ext cx="3282696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Jewish Music 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Sound Recording Collections in the US</a:t>
            </a:r>
            <a:endParaRPr/>
          </a:p>
        </p:txBody>
      </p:sp>
      <p:sp>
        <p:nvSpPr>
          <p:cNvPr id="100" name="Google Shape;100;p1"/>
          <p:cNvSpPr txBox="1">
            <a:spLocks noGrp="1"/>
          </p:cNvSpPr>
          <p:nvPr>
            <p:ph type="body" idx="1"/>
          </p:nvPr>
        </p:nvSpPr>
        <p:spPr>
          <a:xfrm>
            <a:off x="5358384" y="640081"/>
            <a:ext cx="6024654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0" indent="0" algn="ctr">
              <a:buSzPts val="2400"/>
              <a:buNone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Jewish Music Sound Recordings</a:t>
            </a:r>
            <a:br>
              <a:rPr lang="en-US" sz="24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Accessing 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Collections</a:t>
            </a:r>
          </a:p>
          <a:p>
            <a:pPr marL="0" indent="0" algn="ctr">
              <a:buSzPts val="2400"/>
              <a:buNone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History </a:t>
            </a:r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&amp; Challenges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Judith S. </a:t>
            </a:r>
            <a:r>
              <a:rPr lang="en-US" sz="2400" dirty="0" err="1"/>
              <a:t>Pinnolis</a:t>
            </a:r>
            <a:endParaRPr sz="24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October 18, 2024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For 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NEMLA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</p:txBody>
      </p:sp>
      <p:pic>
        <p:nvPicPr>
          <p:cNvPr id="101" name="Google Shape;10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858101" cy="690624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"/>
          <p:cNvSpPr txBox="1"/>
          <p:nvPr/>
        </p:nvSpPr>
        <p:spPr>
          <a:xfrm>
            <a:off x="5363020" y="6159500"/>
            <a:ext cx="619272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Based on “Jewish Music Sound Recording Collections in the United States” in </a:t>
            </a:r>
            <a:r>
              <a:rPr lang="en-US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Oxford Handbook of Jewish Music Studies</a:t>
            </a:r>
            <a:endParaRPr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57510D-CE75-361A-4CDB-168E74E860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5671" y="1181015"/>
            <a:ext cx="3240506" cy="40646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Is “Jewish music” an academic orphan?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EABE42-03AB-D007-272F-126CFD4ACB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09216" y="959535"/>
            <a:ext cx="5257799" cy="534560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28600" indent="0" algn="l"/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Where does Jewish Music belong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Jews are often viewed as pan-national. A co-territorial Western cultural group – yet Jewish music most often 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included in Western art music history, sacred music, or folk culture classes.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“Exotic”: Mizrahi or Sephardic heritages not often a study group in ethnomusicology courses.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American-based Ashkenazi/Sephardi folk cultures ignored in curriculums (except the occasionally “Klezmer revival music”)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94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1A4798-C041-AA99-8674-F9CBBA45F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6826" y="1112969"/>
            <a:ext cx="3937298" cy="41660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Some</a:t>
            </a:r>
            <a:b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Jewish Cultural Subgroups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B6E32B-3BD0-0396-77EE-71812EA455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Ashkenazi/Sephardi/Mizrahi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Linguistic: Yiddish/Ladino/Judeo-Arabic/Hebrew/European Languages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(4 Major Dialects of Yiddish)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Ashkenazi Subgroups: Western and Eastern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Indian Subgroups: Bene Israel/Malabari-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Cochini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/Baghdadi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Yemeni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873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/>
          <p:nvPr/>
        </p:nvSpPr>
        <p:spPr>
          <a:xfrm rot="-54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7"/>
          <p:cNvSpPr txBox="1"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en-US" sz="3600" dirty="0">
                <a:solidFill>
                  <a:srgbClr val="FFFFFF"/>
                </a:solidFill>
              </a:rPr>
              <a:t>Discography Largely From Online Collections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Dartmouth and FAU</a:t>
            </a:r>
            <a:endParaRPr sz="36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7" descr="Text, lett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1875" y="1113922"/>
            <a:ext cx="7136141" cy="538241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4CE566-2BF7-BD50-2755-AE573433DD8F}"/>
              </a:ext>
            </a:extLst>
          </p:cNvPr>
          <p:cNvSpPr txBox="1"/>
          <p:nvPr/>
        </p:nvSpPr>
        <p:spPr>
          <a:xfrm>
            <a:off x="729367" y="615379"/>
            <a:ext cx="4086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those doing research….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/>
          <p:nvPr/>
        </p:nvSpPr>
        <p:spPr>
          <a:xfrm>
            <a:off x="1210277" y="0"/>
            <a:ext cx="9771446" cy="6858000"/>
          </a:xfrm>
          <a:custGeom>
            <a:avLst/>
            <a:gdLst/>
            <a:ahLst/>
            <a:cxnLst/>
            <a:rect l="l" t="t" r="r" b="b"/>
            <a:pathLst>
              <a:path w="9771446" h="6858000" extrusionOk="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rgbClr val="D8D8D8">
              <a:alpha val="6156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2" descr="A picture containing music, indoor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b="26026"/>
          <a:stretch/>
        </p:blipFill>
        <p:spPr>
          <a:xfrm>
            <a:off x="1860647" y="177810"/>
            <a:ext cx="9270806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"/>
          <p:cNvSpPr txBox="1"/>
          <p:nvPr/>
        </p:nvSpPr>
        <p:spPr>
          <a:xfrm>
            <a:off x="39147" y="-177800"/>
            <a:ext cx="2342260" cy="2306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Origin</a:t>
            </a:r>
            <a:b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>
            <a:spLocks noGrp="1"/>
          </p:cNvSpPr>
          <p:nvPr>
            <p:ph type="ctrTitle"/>
          </p:nvPr>
        </p:nvSpPr>
        <p:spPr>
          <a:xfrm>
            <a:off x="538163" y="685006"/>
            <a:ext cx="2433638" cy="183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Origin</a:t>
            </a:r>
            <a:br>
              <a:rPr lang="en-US"/>
            </a:br>
            <a:r>
              <a:rPr lang="en-US"/>
              <a:t>Stories</a:t>
            </a:r>
            <a:endParaRPr/>
          </a:p>
        </p:txBody>
      </p:sp>
      <p:sp>
        <p:nvSpPr>
          <p:cNvPr id="122" name="Google Shape;122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2290763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Bob and Molly Freedman</a:t>
            </a:r>
            <a:endParaRPr dirty="0"/>
          </a:p>
        </p:txBody>
      </p:sp>
      <p:pic>
        <p:nvPicPr>
          <p:cNvPr id="123" name="Google Shape;123;p3" descr="A person and person posing for a picture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45000" y="0"/>
            <a:ext cx="7747000" cy="584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B44B3D-1507-680A-6D9E-B5D661991BEE}"/>
              </a:ext>
            </a:extLst>
          </p:cNvPr>
          <p:cNvSpPr txBox="1"/>
          <p:nvPr/>
        </p:nvSpPr>
        <p:spPr>
          <a:xfrm>
            <a:off x="589364" y="6172994"/>
            <a:ext cx="9345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linkClick r:id="rId4"/>
              </a:rPr>
              <a:t>https://</a:t>
            </a:r>
            <a:r>
              <a:rPr lang="en-US" sz="2400" dirty="0" err="1">
                <a:hlinkClick r:id="rId4"/>
              </a:rPr>
              <a:t>www.library.upenn.edu</a:t>
            </a:r>
            <a:r>
              <a:rPr lang="en-US" sz="2400" dirty="0">
                <a:hlinkClick r:id="rId4"/>
              </a:rPr>
              <a:t>/collections/notable/freedman/explore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8" descr="A person wearing glasses and a sui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l="8689" r="7185" b="-2"/>
          <a:stretch/>
        </p:blipFill>
        <p:spPr>
          <a:xfrm>
            <a:off x="3306519" y="1587"/>
            <a:ext cx="4846882" cy="6856413"/>
          </a:xfrm>
          <a:custGeom>
            <a:avLst/>
            <a:gdLst/>
            <a:ahLst/>
            <a:cxnLst/>
            <a:rect l="l" t="t" r="r" b="b"/>
            <a:pathLst>
              <a:path w="5110407" h="6856413" extrusionOk="0">
                <a:moveTo>
                  <a:pt x="121782" y="0"/>
                </a:moveTo>
                <a:lnTo>
                  <a:pt x="4731440" y="0"/>
                </a:lnTo>
                <a:lnTo>
                  <a:pt x="4775629" y="179775"/>
                </a:lnTo>
                <a:cubicBezTo>
                  <a:pt x="5052916" y="1415453"/>
                  <a:pt x="5165791" y="2739148"/>
                  <a:pt x="5084710" y="4108260"/>
                </a:cubicBezTo>
                <a:cubicBezTo>
                  <a:pt x="5038379" y="4890611"/>
                  <a:pt x="4930907" y="5650759"/>
                  <a:pt x="4768709" y="6381464"/>
                </a:cubicBezTo>
                <a:lnTo>
                  <a:pt x="4653290" y="6856413"/>
                </a:lnTo>
                <a:lnTo>
                  <a:pt x="0" y="6856413"/>
                </a:lnTo>
                <a:lnTo>
                  <a:pt x="21062" y="6803488"/>
                </a:lnTo>
                <a:cubicBezTo>
                  <a:pt x="355644" y="5917239"/>
                  <a:pt x="573134" y="4914171"/>
                  <a:pt x="636462" y="3844830"/>
                </a:cubicBezTo>
                <a:cubicBezTo>
                  <a:pt x="713862" y="2537857"/>
                  <a:pt x="550895" y="1302013"/>
                  <a:pt x="203879" y="236924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29" name="Google Shape;129;p8"/>
          <p:cNvSpPr txBox="1">
            <a:spLocks noGrp="1"/>
          </p:cNvSpPr>
          <p:nvPr>
            <p:ph type="title"/>
          </p:nvPr>
        </p:nvSpPr>
        <p:spPr>
          <a:xfrm>
            <a:off x="481012" y="485775"/>
            <a:ext cx="2825506" cy="571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dirty="0">
                <a:latin typeface="Calibri"/>
                <a:ea typeface="Calibri"/>
                <a:cs typeface="Calibri"/>
                <a:sym typeface="Calibri"/>
              </a:rPr>
              <a:t>Joel </a:t>
            </a:r>
            <a:r>
              <a:rPr lang="en-US" sz="3600" dirty="0" err="1">
                <a:latin typeface="Calibri"/>
                <a:ea typeface="Calibri"/>
                <a:cs typeface="Calibri"/>
                <a:sym typeface="Calibri"/>
              </a:rPr>
              <a:t>Bresler’s</a:t>
            </a:r>
            <a:r>
              <a:rPr lang="en-US" sz="3600" dirty="0">
                <a:latin typeface="Calibri"/>
                <a:ea typeface="Calibri"/>
                <a:cs typeface="Calibri"/>
                <a:sym typeface="Calibri"/>
              </a:rPr>
              <a:t> Sephardic Music</a:t>
            </a:r>
            <a:endParaRPr dirty="0"/>
          </a:p>
        </p:txBody>
      </p:sp>
      <p:sp>
        <p:nvSpPr>
          <p:cNvPr id="130" name="Google Shape;130;p8"/>
          <p:cNvSpPr txBox="1">
            <a:spLocks noGrp="1"/>
          </p:cNvSpPr>
          <p:nvPr>
            <p:ph type="body" idx="1"/>
          </p:nvPr>
        </p:nvSpPr>
        <p:spPr>
          <a:xfrm>
            <a:off x="8416925" y="485774"/>
            <a:ext cx="3292475" cy="571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 dirty="0"/>
              <a:t>View CD Anthologies from</a:t>
            </a:r>
          </a:p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 dirty="0"/>
              <a:t>Jewish Music Research Center,</a:t>
            </a:r>
          </a:p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 dirty="0"/>
              <a:t>Hebrew University for samples</a:t>
            </a:r>
          </a:p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 dirty="0"/>
              <a:t>from this collection.</a:t>
            </a:r>
            <a:endParaRPr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Emily and Isaac Sene</a:t>
            </a:r>
            <a:endParaRPr/>
          </a:p>
        </p:txBody>
      </p:sp>
      <p:pic>
        <p:nvPicPr>
          <p:cNvPr id="136" name="Google Shape;136;p9" descr="A group of people sitting on a bench&#10;&#10;Description automatically generated with low confidenc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324860" y="1405719"/>
            <a:ext cx="5864859" cy="5087156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9"/>
          <p:cNvSpPr txBox="1"/>
          <p:nvPr/>
        </p:nvSpPr>
        <p:spPr>
          <a:xfrm>
            <a:off x="9445905" y="3429000"/>
            <a:ext cx="19078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Isaac Sene on Oud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9"/>
          <p:cNvSpPr txBox="1"/>
          <p:nvPr/>
        </p:nvSpPr>
        <p:spPr>
          <a:xfrm>
            <a:off x="1262381" y="2262571"/>
            <a:ext cx="17399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Emily Sene,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Second from left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8274AA-EF20-F9BB-416D-9A6C477B3F84}"/>
              </a:ext>
            </a:extLst>
          </p:cNvPr>
          <p:cNvSpPr txBox="1"/>
          <p:nvPr/>
        </p:nvSpPr>
        <p:spPr>
          <a:xfrm>
            <a:off x="543339" y="6440557"/>
            <a:ext cx="7063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sephardiclosangeles.org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/portfolios/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emily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-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senes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-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sephardic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-mixtape/</a:t>
            </a:r>
            <a:r>
              <a:rPr lang="en-US" dirty="0">
                <a:effectLst/>
                <a:hlinkClick r:id="rId4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0" descr="A person in a suit&#10;&#10;Description automatically generated with low confidenc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r="3403"/>
          <a:stretch/>
        </p:blipFill>
        <p:spPr>
          <a:xfrm>
            <a:off x="20" y="10"/>
            <a:ext cx="4637226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0"/>
          <p:cNvSpPr/>
          <p:nvPr/>
        </p:nvSpPr>
        <p:spPr>
          <a:xfrm>
            <a:off x="4637247" y="0"/>
            <a:ext cx="755475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0"/>
          <p:cNvSpPr txBox="1">
            <a:spLocks noGrp="1"/>
          </p:cNvSpPr>
          <p:nvPr>
            <p:ph type="title"/>
          </p:nvPr>
        </p:nvSpPr>
        <p:spPr>
          <a:xfrm>
            <a:off x="5277328" y="640082"/>
            <a:ext cx="6274591" cy="335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 sz="6000">
                <a:solidFill>
                  <a:schemeClr val="lt1"/>
                </a:solidFill>
              </a:rPr>
              <a:t>Benedict Stambler (1903-1967)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"/>
          <p:cNvSpPr/>
          <p:nvPr/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1"/>
          <p:cNvSpPr txBox="1">
            <a:spLocks noGrp="1"/>
          </p:cNvSpPr>
          <p:nvPr>
            <p:ph type="title"/>
          </p:nvPr>
        </p:nvSpPr>
        <p:spPr>
          <a:xfrm>
            <a:off x="699723" y="1622066"/>
            <a:ext cx="3554226" cy="2663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Calibri"/>
              <a:buNone/>
            </a:pPr>
            <a:r>
              <a:rPr lang="en-US" sz="31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Gharamophone.com</a:t>
            </a:r>
            <a:endParaRPr dirty="0"/>
          </a:p>
        </p:txBody>
      </p:sp>
      <p:grpSp>
        <p:nvGrpSpPr>
          <p:cNvPr id="153" name="Google Shape;153;p11"/>
          <p:cNvGrpSpPr/>
          <p:nvPr/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54" name="Google Shape;154;p11"/>
            <p:cNvSpPr/>
            <p:nvPr/>
          </p:nvSpPr>
          <p:spPr>
            <a:xfrm>
              <a:off x="668003" y="1935883"/>
              <a:ext cx="675351" cy="595380"/>
            </a:xfrm>
            <a:custGeom>
              <a:avLst/>
              <a:gdLst/>
              <a:ahLst/>
              <a:cxnLst/>
              <a:rect l="l" t="t" r="r" b="b"/>
              <a:pathLst>
                <a:path w="785" h="692" extrusionOk="0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1"/>
            <p:cNvSpPr/>
            <p:nvPr/>
          </p:nvSpPr>
          <p:spPr>
            <a:xfrm>
              <a:off x="1245893" y="1684057"/>
              <a:ext cx="550492" cy="485306"/>
            </a:xfrm>
            <a:custGeom>
              <a:avLst/>
              <a:gdLst/>
              <a:ahLst/>
              <a:cxnLst/>
              <a:rect l="l" t="t" r="r" b="b"/>
              <a:pathLst>
                <a:path w="785" h="692" extrusionOk="0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6" name="Google Shape;156;p11" descr="Graphical user interface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208104" y="1040646"/>
            <a:ext cx="6472362" cy="419085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A8A308-A689-0AF5-E2CC-03CAF01F12DE}"/>
              </a:ext>
            </a:extLst>
          </p:cNvPr>
          <p:cNvSpPr txBox="1"/>
          <p:nvPr/>
        </p:nvSpPr>
        <p:spPr>
          <a:xfrm>
            <a:off x="5097439" y="5817354"/>
            <a:ext cx="6100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err="1">
                <a:hlinkClick r:id="rId4"/>
              </a:rPr>
              <a:t>gharamophone.com</a:t>
            </a:r>
            <a:r>
              <a:rPr lang="en-US" dirty="0">
                <a:hlinkClick r:id="rId4"/>
              </a:rPr>
              <a:t>/2024/02/05/zohra-el-fassia-aita-akki-atta-and-aita-moulay-brahim-pathe-1951/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CB22F1-E381-EF03-F17B-6E7951F899CB}"/>
              </a:ext>
            </a:extLst>
          </p:cNvPr>
          <p:cNvSpPr txBox="1"/>
          <p:nvPr/>
        </p:nvSpPr>
        <p:spPr>
          <a:xfrm>
            <a:off x="5268036" y="5540991"/>
            <a:ext cx="1507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Zohra El </a:t>
            </a:r>
            <a:r>
              <a:rPr lang="en-US" b="1" dirty="0" err="1"/>
              <a:t>Fassia</a:t>
            </a:r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/>
          <p:nvPr/>
        </p:nvSpPr>
        <p:spPr>
          <a:xfrm rot="-54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2"/>
          <p:cNvSpPr txBox="1"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lang="en-US" sz="3200">
                <a:solidFill>
                  <a:srgbClr val="FFFFFF"/>
                </a:solidFill>
              </a:rPr>
              <a:t>US Holocaust Museum</a:t>
            </a:r>
            <a:endParaRPr/>
          </a:p>
        </p:txBody>
      </p:sp>
      <p:sp>
        <p:nvSpPr>
          <p:cNvPr id="163" name="Google Shape;163;p12"/>
          <p:cNvSpPr txBox="1">
            <a:spLocks noGrp="1"/>
          </p:cNvSpPr>
          <p:nvPr>
            <p:ph type="body" idx="1"/>
          </p:nvPr>
        </p:nvSpPr>
        <p:spPr>
          <a:xfrm>
            <a:off x="626174" y="3355130"/>
            <a:ext cx="3535009" cy="2427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27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 dirty="0">
                <a:hlinkClick r:id="rId3"/>
              </a:rPr>
              <a:t>https://</a:t>
            </a:r>
            <a:r>
              <a:rPr lang="en-US" sz="1600" dirty="0" err="1">
                <a:hlinkClick r:id="rId3"/>
              </a:rPr>
              <a:t>collections.ushmm.org</a:t>
            </a:r>
            <a:r>
              <a:rPr lang="en-US" sz="1600" dirty="0">
                <a:hlinkClick r:id="rId3"/>
              </a:rPr>
              <a:t>/search/</a:t>
            </a:r>
            <a:endParaRPr sz="1600" dirty="0"/>
          </a:p>
        </p:txBody>
      </p:sp>
      <p:pic>
        <p:nvPicPr>
          <p:cNvPr id="164" name="Google Shape;164;p12" descr="Graphical user interface, websit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09462" y="1071994"/>
            <a:ext cx="7256364" cy="482548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18A3CF-A42E-7E2B-8A87-4FE709843C93}"/>
              </a:ext>
            </a:extLst>
          </p:cNvPr>
          <p:cNvSpPr txBox="1"/>
          <p:nvPr/>
        </p:nvSpPr>
        <p:spPr>
          <a:xfrm>
            <a:off x="966952" y="6308034"/>
            <a:ext cx="8731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https://</a:t>
            </a:r>
            <a:r>
              <a:rPr lang="en-US" dirty="0" err="1">
                <a:hlinkClick r:id="rId5"/>
              </a:rPr>
              <a:t>collections.ushmm.org</a:t>
            </a:r>
            <a:r>
              <a:rPr lang="en-US" dirty="0">
                <a:hlinkClick r:id="rId5"/>
              </a:rPr>
              <a:t>/search/?utf8=%E2%9C%93&amp;q=</a:t>
            </a:r>
            <a:r>
              <a:rPr lang="en-US" dirty="0" err="1">
                <a:hlinkClick r:id="rId5"/>
              </a:rPr>
              <a:t>music&amp;search_field</a:t>
            </a:r>
            <a:r>
              <a:rPr lang="en-US" dirty="0">
                <a:hlinkClick r:id="rId5"/>
              </a:rPr>
              <a:t>=</a:t>
            </a:r>
            <a:r>
              <a:rPr lang="en-US" dirty="0" err="1">
                <a:hlinkClick r:id="rId5"/>
              </a:rPr>
              <a:t>Subjects+and+Keywords</a:t>
            </a:r>
            <a:endParaRPr lang="en-US" dirty="0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0C39B820-312A-807B-AE04-D65C176F2E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423" y="4041551"/>
            <a:ext cx="4820952" cy="226648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C3F8E0A-BE74-2D9B-68E0-4300E0274F4C}"/>
              </a:ext>
            </a:extLst>
          </p:cNvPr>
          <p:cNvCxnSpPr/>
          <p:nvPr/>
        </p:nvCxnSpPr>
        <p:spPr>
          <a:xfrm flipV="1">
            <a:off x="450574" y="5782463"/>
            <a:ext cx="1722783" cy="3173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"/>
          <p:cNvSpPr/>
          <p:nvPr/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3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ap="flat" cmpd="thinThick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Ben Stonehill Jewish Song Archive </a:t>
            </a:r>
            <a:b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Center of Traditional Music and Dance</a:t>
            </a:r>
            <a:endParaRPr sz="3959"/>
          </a:p>
        </p:txBody>
      </p:sp>
      <p:pic>
        <p:nvPicPr>
          <p:cNvPr id="172" name="Google Shape;172;p13" descr="A collage of two people&#10;&#10;Description automatically generated with medium confidenc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038600" y="1549389"/>
            <a:ext cx="7188199" cy="375583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C8054A-E15A-7C2B-EDCF-4F7795BE0EBF}"/>
              </a:ext>
            </a:extLst>
          </p:cNvPr>
          <p:cNvSpPr txBox="1"/>
          <p:nvPr/>
        </p:nvSpPr>
        <p:spPr>
          <a:xfrm>
            <a:off x="3392434" y="6080792"/>
            <a:ext cx="6100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err="1">
                <a:hlinkClick r:id="rId4"/>
              </a:rPr>
              <a:t>stonehilljewishsongs.wordpress.com</a:t>
            </a:r>
            <a:r>
              <a:rPr lang="en-US" dirty="0">
                <a:hlinkClick r:id="rId4"/>
              </a:rPr>
              <a:t>/2018/04/17/0002-ayeder-mentsh-darf-dus-gut-farstheyn-every-person-must-understand-this/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C00421-98AD-B3F3-F837-325EBEF0B7E1}"/>
              </a:ext>
            </a:extLst>
          </p:cNvPr>
          <p:cNvSpPr txBox="1"/>
          <p:nvPr/>
        </p:nvSpPr>
        <p:spPr>
          <a:xfrm>
            <a:off x="3392434" y="5692188"/>
            <a:ext cx="59137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Ayeder</a:t>
            </a:r>
            <a:r>
              <a:rPr lang="en-US" dirty="0"/>
              <a:t> </a:t>
            </a:r>
            <a:r>
              <a:rPr lang="en-US" dirty="0" err="1"/>
              <a:t>mentsh</a:t>
            </a:r>
            <a:r>
              <a:rPr lang="en-US" dirty="0"/>
              <a:t> </a:t>
            </a:r>
            <a:r>
              <a:rPr lang="en-US" dirty="0" err="1"/>
              <a:t>darf</a:t>
            </a:r>
            <a:r>
              <a:rPr lang="en-US" dirty="0"/>
              <a:t> dos </a:t>
            </a:r>
            <a:r>
              <a:rPr lang="en-US" dirty="0" err="1"/>
              <a:t>farshteyn</a:t>
            </a:r>
            <a:r>
              <a:rPr lang="en-US" dirty="0"/>
              <a:t> (Every Person Must Understand This)</a:t>
            </a:r>
            <a:br>
              <a:rPr lang="en-US" b="1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E1AC10-1F4C-8DB9-9C47-0E9396815167}"/>
              </a:ext>
            </a:extLst>
          </p:cNvPr>
          <p:cNvSpPr txBox="1"/>
          <p:nvPr/>
        </p:nvSpPr>
        <p:spPr>
          <a:xfrm>
            <a:off x="2306472" y="5404513"/>
            <a:ext cx="841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Sample: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414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"/>
          <p:cNvSpPr txBox="1"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</a:pPr>
            <a:r>
              <a:rPr lang="en-US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Josh Kun</a:t>
            </a:r>
            <a:r>
              <a:rPr lang="en-US" sz="6600"/>
              <a:t> --</a:t>
            </a:r>
            <a:r>
              <a:rPr lang="en-US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LPs only</a:t>
            </a:r>
            <a:endParaRPr/>
          </a:p>
        </p:txBody>
      </p:sp>
      <p:pic>
        <p:nvPicPr>
          <p:cNvPr id="178" name="Google Shape;178;p14" descr="A person playing a musical instrumen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r="4786" b="-3"/>
          <a:stretch/>
        </p:blipFill>
        <p:spPr>
          <a:xfrm>
            <a:off x="20" y="10"/>
            <a:ext cx="4059916" cy="4242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4" descr="A person standing in front of a stone wall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35122" b="-1"/>
          <a:stretch/>
        </p:blipFill>
        <p:spPr>
          <a:xfrm>
            <a:off x="4090482" y="-1"/>
            <a:ext cx="4062918" cy="4242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4" descr="A group of people posing for a photo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r="-2" b="7773"/>
          <a:stretch/>
        </p:blipFill>
        <p:spPr>
          <a:xfrm>
            <a:off x="8132064" y="10"/>
            <a:ext cx="4059936" cy="424280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1" name="Google Shape;181;p14"/>
          <p:cNvCxnSpPr/>
          <p:nvPr/>
        </p:nvCxnSpPr>
        <p:spPr>
          <a:xfrm>
            <a:off x="-2" y="4242136"/>
            <a:ext cx="12192002" cy="0"/>
          </a:xfrm>
          <a:prstGeom prst="straightConnector1">
            <a:avLst/>
          </a:prstGeom>
          <a:noFill/>
          <a:ln w="1016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2" name="Google Shape;182;p14"/>
          <p:cNvCxnSpPr/>
          <p:nvPr/>
        </p:nvCxnSpPr>
        <p:spPr>
          <a:xfrm>
            <a:off x="4062919" y="-680"/>
            <a:ext cx="0" cy="4242816"/>
          </a:xfrm>
          <a:prstGeom prst="straightConnector1">
            <a:avLst/>
          </a:prstGeom>
          <a:noFill/>
          <a:ln w="1016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3" name="Google Shape;183;p14"/>
          <p:cNvCxnSpPr/>
          <p:nvPr/>
        </p:nvCxnSpPr>
        <p:spPr>
          <a:xfrm>
            <a:off x="8125838" y="-680"/>
            <a:ext cx="0" cy="4242816"/>
          </a:xfrm>
          <a:prstGeom prst="straightConnector1">
            <a:avLst/>
          </a:prstGeom>
          <a:noFill/>
          <a:ln w="1016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"/>
          <p:cNvSpPr/>
          <p:nvPr/>
        </p:nvSpPr>
        <p:spPr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411"/>
            </a:srgbClr>
          </a:solidFill>
          <a:ln w="127000" cap="sq" cmpd="thinThick">
            <a:solidFill>
              <a:srgbClr val="595959">
                <a:alpha val="800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5"/>
          <p:cNvSpPr txBox="1"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Calibri"/>
              <a:buNone/>
            </a:pPr>
            <a:r>
              <a:rPr lang="en-US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At FAU</a:t>
            </a:r>
            <a:br>
              <a:rPr lang="en-US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Jack Saul (donor collector)</a:t>
            </a:r>
            <a:br>
              <a:rPr lang="en-US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and Nat Tinanoff</a:t>
            </a:r>
            <a:endParaRPr/>
          </a:p>
        </p:txBody>
      </p:sp>
      <p:cxnSp>
        <p:nvCxnSpPr>
          <p:cNvPr id="190" name="Google Shape;190;p5"/>
          <p:cNvCxnSpPr/>
          <p:nvPr/>
        </p:nvCxnSpPr>
        <p:spPr>
          <a:xfrm>
            <a:off x="1191126" y="3910267"/>
            <a:ext cx="2586790" cy="0"/>
          </a:xfrm>
          <a:prstGeom prst="straightConnector1">
            <a:avLst/>
          </a:prstGeom>
          <a:noFill/>
          <a:ln w="22225" cap="flat" cmpd="sng">
            <a:solidFill>
              <a:srgbClr val="D9D9D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1" name="Google Shape;191;p5" descr="A person in a suit talking to a person in a suit&#10;&#10;Description automatically generated with low confidenc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10693" r="12443"/>
          <a:stretch/>
        </p:blipFill>
        <p:spPr>
          <a:xfrm>
            <a:off x="5417117" y="492573"/>
            <a:ext cx="6026955" cy="5880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https://</a:t>
            </a:r>
            <a:r>
              <a:rPr lang="en-US" sz="18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djsa.dartmouth.edu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18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TToT</a:t>
            </a: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4"/>
          <p:cNvSpPr/>
          <p:nvPr/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4"/>
          <p:cNvSpPr txBox="1"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Dartmouth College -- Jewish Sound Archive</a:t>
            </a:r>
            <a:endParaRPr/>
          </a:p>
        </p:txBody>
      </p:sp>
      <p:pic>
        <p:nvPicPr>
          <p:cNvPr id="199" name="Google Shape;199;p4" descr="A couple of men shaking hands in front of a bookshelf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r="3" b="7936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4"/>
          <p:cNvSpPr txBox="1">
            <a:spLocks noGrp="1"/>
          </p:cNvSpPr>
          <p:nvPr>
            <p:ph type="body" idx="1"/>
          </p:nvPr>
        </p:nvSpPr>
        <p:spPr>
          <a:xfrm>
            <a:off x="7195931" y="2516777"/>
            <a:ext cx="4744278" cy="366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 dirty="0"/>
              <a:t>The actual collection of recordings is not owned by the College, only the digital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endParaRPr lang="en-US" sz="2200" dirty="0"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endParaRPr lang="en-US" sz="22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2200" dirty="0">
                <a:hlinkClick r:id="rId4"/>
              </a:rPr>
              <a:t>https://djsa.dartmouth.edu/sound files</a:t>
            </a:r>
            <a:endParaRPr lang="en-US" sz="22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lang="en-US" sz="22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2200" dirty="0"/>
              <a:t>To listen to sound files, users must register with the JSA.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"/>
          <p:cNvSpPr/>
          <p:nvPr/>
        </p:nvSpPr>
        <p:spPr>
          <a:xfrm>
            <a:off x="-329674" y="1290909"/>
            <a:ext cx="9702800" cy="5573512"/>
          </a:xfrm>
          <a:custGeom>
            <a:avLst/>
            <a:gdLst/>
            <a:ahLst/>
            <a:cxnLst/>
            <a:rect l="l" t="t" r="r" b="b"/>
            <a:pathLst>
              <a:path w="2038" h="1169" extrusionOk="0">
                <a:moveTo>
                  <a:pt x="1752" y="1169"/>
                </a:moveTo>
                <a:cubicBezTo>
                  <a:pt x="2038" y="928"/>
                  <a:pt x="1673" y="513"/>
                  <a:pt x="1487" y="334"/>
                </a:cubicBezTo>
                <a:cubicBezTo>
                  <a:pt x="1316" y="170"/>
                  <a:pt x="1099" y="43"/>
                  <a:pt x="860" y="22"/>
                </a:cubicBezTo>
                <a:cubicBezTo>
                  <a:pt x="621" y="0"/>
                  <a:pt x="341" y="128"/>
                  <a:pt x="199" y="318"/>
                </a:cubicBezTo>
                <a:cubicBezTo>
                  <a:pt x="0" y="586"/>
                  <a:pt x="184" y="965"/>
                  <a:pt x="399" y="1165"/>
                </a:cubicBezTo>
              </a:path>
            </a:pathLst>
          </a:custGeom>
          <a:noFill/>
          <a:ln w="9525" cap="flat" cmpd="sng">
            <a:solidFill>
              <a:schemeClr val="dk1">
                <a:alpha val="2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670451" y="2010741"/>
            <a:ext cx="7373938" cy="4848892"/>
          </a:xfrm>
          <a:custGeom>
            <a:avLst/>
            <a:gdLst/>
            <a:ahLst/>
            <a:cxnLst/>
            <a:rect l="l" t="t" r="r" b="b"/>
            <a:pathLst>
              <a:path w="1549" h="1017" extrusionOk="0">
                <a:moveTo>
                  <a:pt x="1025" y="1016"/>
                </a:moveTo>
                <a:cubicBezTo>
                  <a:pt x="1223" y="971"/>
                  <a:pt x="1549" y="857"/>
                  <a:pt x="1443" y="592"/>
                </a:cubicBezTo>
                <a:cubicBezTo>
                  <a:pt x="1344" y="344"/>
                  <a:pt x="1041" y="111"/>
                  <a:pt x="782" y="53"/>
                </a:cubicBezTo>
                <a:cubicBezTo>
                  <a:pt x="545" y="0"/>
                  <a:pt x="275" y="117"/>
                  <a:pt x="150" y="329"/>
                </a:cubicBezTo>
                <a:cubicBezTo>
                  <a:pt x="0" y="584"/>
                  <a:pt x="243" y="911"/>
                  <a:pt x="477" y="1017"/>
                </a:cubicBezTo>
              </a:path>
            </a:pathLst>
          </a:custGeom>
          <a:noFill/>
          <a:ln w="9525" cap="flat" cmpd="sng">
            <a:solidFill>
              <a:schemeClr val="dk1">
                <a:alpha val="2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"/>
          <p:cNvSpPr/>
          <p:nvPr/>
        </p:nvSpPr>
        <p:spPr>
          <a:xfrm>
            <a:off x="251351" y="1780905"/>
            <a:ext cx="8035925" cy="5083516"/>
          </a:xfrm>
          <a:custGeom>
            <a:avLst/>
            <a:gdLst/>
            <a:ahLst/>
            <a:cxnLst/>
            <a:rect l="l" t="t" r="r" b="b"/>
            <a:pathLst>
              <a:path w="1688" h="1066" extrusionOk="0">
                <a:moveTo>
                  <a:pt x="1302" y="1066"/>
                </a:moveTo>
                <a:cubicBezTo>
                  <a:pt x="1416" y="1024"/>
                  <a:pt x="1551" y="962"/>
                  <a:pt x="1613" y="850"/>
                </a:cubicBezTo>
                <a:cubicBezTo>
                  <a:pt x="1688" y="715"/>
                  <a:pt x="1606" y="575"/>
                  <a:pt x="1517" y="471"/>
                </a:cubicBezTo>
                <a:cubicBezTo>
                  <a:pt x="1336" y="258"/>
                  <a:pt x="1084" y="62"/>
                  <a:pt x="798" y="28"/>
                </a:cubicBezTo>
                <a:cubicBezTo>
                  <a:pt x="559" y="0"/>
                  <a:pt x="317" y="138"/>
                  <a:pt x="181" y="333"/>
                </a:cubicBezTo>
                <a:cubicBezTo>
                  <a:pt x="0" y="592"/>
                  <a:pt x="191" y="907"/>
                  <a:pt x="420" y="1066"/>
                </a:cubicBezTo>
              </a:path>
            </a:pathLst>
          </a:custGeom>
          <a:noFill/>
          <a:ln w="9525" cap="flat" cmpd="sng">
            <a:solidFill>
              <a:schemeClr val="dk1">
                <a:alpha val="20000"/>
              </a:schemeClr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/>
          <p:nvPr/>
        </p:nvSpPr>
        <p:spPr>
          <a:xfrm>
            <a:off x="-1061" y="542347"/>
            <a:ext cx="10334625" cy="6322075"/>
          </a:xfrm>
          <a:custGeom>
            <a:avLst/>
            <a:gdLst/>
            <a:ahLst/>
            <a:cxnLst/>
            <a:rect l="l" t="t" r="r" b="b"/>
            <a:pathLst>
              <a:path w="2171" h="1326" extrusionOk="0">
                <a:moveTo>
                  <a:pt x="1873" y="1326"/>
                </a:moveTo>
                <a:cubicBezTo>
                  <a:pt x="2171" y="1045"/>
                  <a:pt x="1825" y="678"/>
                  <a:pt x="1609" y="473"/>
                </a:cubicBezTo>
                <a:cubicBezTo>
                  <a:pt x="1406" y="281"/>
                  <a:pt x="1159" y="116"/>
                  <a:pt x="880" y="63"/>
                </a:cubicBezTo>
                <a:cubicBezTo>
                  <a:pt x="545" y="0"/>
                  <a:pt x="214" y="161"/>
                  <a:pt x="0" y="423"/>
                </a:cubicBezTo>
              </a:path>
            </a:pathLst>
          </a:custGeom>
          <a:noFill/>
          <a:ln w="9525" cap="flat" cmpd="sng">
            <a:solidFill>
              <a:schemeClr val="dk1">
                <a:alpha val="2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6"/>
          <p:cNvSpPr/>
          <p:nvPr/>
        </p:nvSpPr>
        <p:spPr>
          <a:xfrm>
            <a:off x="3701" y="6178751"/>
            <a:ext cx="504825" cy="681527"/>
          </a:xfrm>
          <a:custGeom>
            <a:avLst/>
            <a:gdLst/>
            <a:ahLst/>
            <a:cxnLst/>
            <a:rect l="l" t="t" r="r" b="b"/>
            <a:pathLst>
              <a:path w="106" h="143" extrusionOk="0">
                <a:moveTo>
                  <a:pt x="0" y="0"/>
                </a:moveTo>
                <a:cubicBezTo>
                  <a:pt x="35" y="54"/>
                  <a:pt x="70" y="101"/>
                  <a:pt x="106" y="143"/>
                </a:cubicBezTo>
              </a:path>
            </a:pathLst>
          </a:custGeom>
          <a:noFill/>
          <a:ln w="9525" cap="flat" cmpd="sng">
            <a:solidFill>
              <a:schemeClr val="dk1">
                <a:alpha val="2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6"/>
          <p:cNvSpPr/>
          <p:nvPr/>
        </p:nvSpPr>
        <p:spPr>
          <a:xfrm>
            <a:off x="-1061" y="-59376"/>
            <a:ext cx="11091863" cy="6923796"/>
          </a:xfrm>
          <a:custGeom>
            <a:avLst/>
            <a:gdLst/>
            <a:ahLst/>
            <a:cxnLst/>
            <a:rect l="l" t="t" r="r" b="b"/>
            <a:pathLst>
              <a:path w="2330" h="1452" extrusionOk="0">
                <a:moveTo>
                  <a:pt x="2046" y="1452"/>
                </a:moveTo>
                <a:cubicBezTo>
                  <a:pt x="2330" y="1153"/>
                  <a:pt x="2049" y="821"/>
                  <a:pt x="1813" y="601"/>
                </a:cubicBezTo>
                <a:cubicBezTo>
                  <a:pt x="1569" y="375"/>
                  <a:pt x="1282" y="179"/>
                  <a:pt x="956" y="97"/>
                </a:cubicBezTo>
                <a:cubicBezTo>
                  <a:pt x="572" y="0"/>
                  <a:pt x="292" y="101"/>
                  <a:pt x="0" y="366"/>
                </a:cubicBezTo>
              </a:path>
            </a:pathLst>
          </a:custGeom>
          <a:noFill/>
          <a:ln w="9525" cap="flat" cmpd="sng">
            <a:solidFill>
              <a:schemeClr val="dk1">
                <a:alpha val="2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6"/>
          <p:cNvSpPr/>
          <p:nvPr/>
        </p:nvSpPr>
        <p:spPr>
          <a:xfrm>
            <a:off x="-1061" y="-1916"/>
            <a:ext cx="1057275" cy="614491"/>
          </a:xfrm>
          <a:custGeom>
            <a:avLst/>
            <a:gdLst/>
            <a:ahLst/>
            <a:cxnLst/>
            <a:rect l="l" t="t" r="r" b="b"/>
            <a:pathLst>
              <a:path w="222" h="129" extrusionOk="0">
                <a:moveTo>
                  <a:pt x="222" y="0"/>
                </a:moveTo>
                <a:cubicBezTo>
                  <a:pt x="152" y="35"/>
                  <a:pt x="76" y="78"/>
                  <a:pt x="0" y="129"/>
                </a:cubicBezTo>
              </a:path>
            </a:pathLst>
          </a:custGeom>
          <a:noFill/>
          <a:ln w="9525" cap="flat" cmpd="sng">
            <a:solidFill>
              <a:schemeClr val="dk1">
                <a:alpha val="2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6"/>
          <p:cNvSpPr/>
          <p:nvPr/>
        </p:nvSpPr>
        <p:spPr>
          <a:xfrm>
            <a:off x="3701" y="-6705"/>
            <a:ext cx="595313" cy="352734"/>
          </a:xfrm>
          <a:custGeom>
            <a:avLst/>
            <a:gdLst/>
            <a:ahLst/>
            <a:cxnLst/>
            <a:rect l="l" t="t" r="r" b="b"/>
            <a:pathLst>
              <a:path w="125" h="74" extrusionOk="0">
                <a:moveTo>
                  <a:pt x="125" y="0"/>
                </a:moveTo>
                <a:cubicBezTo>
                  <a:pt x="85" y="22"/>
                  <a:pt x="43" y="47"/>
                  <a:pt x="0" y="74"/>
                </a:cubicBezTo>
              </a:path>
            </a:pathLst>
          </a:custGeom>
          <a:noFill/>
          <a:ln w="9525" cap="flat" cmpd="sng">
            <a:solidFill>
              <a:schemeClr val="dk1">
                <a:alpha val="20000"/>
              </a:schemeClr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6"/>
          <p:cNvSpPr/>
          <p:nvPr/>
        </p:nvSpPr>
        <p:spPr>
          <a:xfrm>
            <a:off x="-1061" y="-1916"/>
            <a:ext cx="357188" cy="213875"/>
          </a:xfrm>
          <a:custGeom>
            <a:avLst/>
            <a:gdLst/>
            <a:ahLst/>
            <a:cxnLst/>
            <a:rect l="l" t="t" r="r" b="b"/>
            <a:pathLst>
              <a:path w="75" h="45" extrusionOk="0">
                <a:moveTo>
                  <a:pt x="75" y="0"/>
                </a:moveTo>
                <a:cubicBezTo>
                  <a:pt x="50" y="14"/>
                  <a:pt x="25" y="29"/>
                  <a:pt x="0" y="45"/>
                </a:cubicBezTo>
              </a:path>
            </a:pathLst>
          </a:custGeom>
          <a:noFill/>
          <a:ln w="12700" cap="flat" cmpd="sng">
            <a:solidFill>
              <a:schemeClr val="dk1">
                <a:alpha val="20000"/>
              </a:schemeClr>
            </a:solidFill>
            <a:prstDash val="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6"/>
          <p:cNvSpPr/>
          <p:nvPr/>
        </p:nvSpPr>
        <p:spPr>
          <a:xfrm>
            <a:off x="5426601" y="-1916"/>
            <a:ext cx="5788025" cy="6847184"/>
          </a:xfrm>
          <a:custGeom>
            <a:avLst/>
            <a:gdLst/>
            <a:ahLst/>
            <a:cxnLst/>
            <a:rect l="l" t="t" r="r" b="b"/>
            <a:pathLst>
              <a:path w="1216" h="1436" extrusionOk="0">
                <a:moveTo>
                  <a:pt x="1094" y="1436"/>
                </a:moveTo>
                <a:cubicBezTo>
                  <a:pt x="1216" y="1114"/>
                  <a:pt x="904" y="770"/>
                  <a:pt x="709" y="551"/>
                </a:cubicBezTo>
                <a:cubicBezTo>
                  <a:pt x="509" y="327"/>
                  <a:pt x="274" y="127"/>
                  <a:pt x="0" y="0"/>
                </a:cubicBezTo>
              </a:path>
            </a:pathLst>
          </a:custGeom>
          <a:noFill/>
          <a:ln w="9525" cap="flat" cmpd="sng">
            <a:solidFill>
              <a:schemeClr val="dk1">
                <a:alpha val="2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/>
          <p:cNvSpPr/>
          <p:nvPr/>
        </p:nvSpPr>
        <p:spPr>
          <a:xfrm>
            <a:off x="9235014" y="2872"/>
            <a:ext cx="2951163" cy="2555325"/>
          </a:xfrm>
          <a:custGeom>
            <a:avLst/>
            <a:gdLst/>
            <a:ahLst/>
            <a:cxnLst/>
            <a:rect l="l" t="t" r="r" b="b"/>
            <a:pathLst>
              <a:path w="620" h="536" extrusionOk="0">
                <a:moveTo>
                  <a:pt x="620" y="536"/>
                </a:moveTo>
                <a:cubicBezTo>
                  <a:pt x="404" y="314"/>
                  <a:pt x="196" y="138"/>
                  <a:pt x="0" y="0"/>
                </a:cubicBezTo>
              </a:path>
            </a:pathLst>
          </a:custGeom>
          <a:noFill/>
          <a:ln w="9525" cap="flat" cmpd="sng">
            <a:solidFill>
              <a:schemeClr val="dk1">
                <a:alpha val="2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6"/>
          <p:cNvSpPr txBox="1">
            <a:spLocks noGrp="1"/>
          </p:cNvSpPr>
          <p:nvPr>
            <p:ph type="title"/>
          </p:nvPr>
        </p:nvSpPr>
        <p:spPr>
          <a:xfrm>
            <a:off x="7885638" y="1072246"/>
            <a:ext cx="3990975" cy="4236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>
              <a:buSzPts val="4000"/>
            </a:pPr>
            <a:r>
              <a:rPr lang="en-US" sz="4000" dirty="0"/>
              <a:t>Sherry </a:t>
            </a:r>
            <a:r>
              <a:rPr lang="en-US" sz="4000" dirty="0" err="1"/>
              <a:t>Mayrent</a:t>
            </a:r>
            <a:br>
              <a:rPr lang="en-US" sz="4000" dirty="0"/>
            </a:br>
            <a:r>
              <a:rPr lang="en-US" sz="4000" dirty="0"/>
              <a:t>Collection of </a:t>
            </a:r>
            <a:br>
              <a:rPr lang="en-US" sz="4000" dirty="0"/>
            </a:br>
            <a:r>
              <a:rPr lang="en-US" sz="4000" dirty="0"/>
              <a:t>Yiddish Recordings</a:t>
            </a:r>
            <a:br>
              <a:rPr lang="en-US" sz="4000" dirty="0"/>
            </a:br>
            <a:br>
              <a:rPr lang="en-US" sz="4000" dirty="0"/>
            </a:br>
            <a:r>
              <a:rPr lang="en-US" sz="2700" dirty="0"/>
              <a:t>https://</a:t>
            </a:r>
            <a:r>
              <a:rPr lang="en-US" sz="2700" dirty="0" err="1"/>
              <a:t>search.library.wisc.edu</a:t>
            </a:r>
            <a:r>
              <a:rPr lang="en-US" sz="2700" dirty="0"/>
              <a:t>/digital/</a:t>
            </a:r>
            <a:r>
              <a:rPr lang="en-US" sz="2700" dirty="0" err="1"/>
              <a:t>AMayrentRec</a:t>
            </a:r>
            <a:br>
              <a:rPr lang="en-US" sz="1200" dirty="0"/>
            </a:br>
            <a:endParaRPr sz="4000" dirty="0"/>
          </a:p>
        </p:txBody>
      </p:sp>
      <p:sp>
        <p:nvSpPr>
          <p:cNvPr id="217" name="Google Shape;217;p6"/>
          <p:cNvSpPr/>
          <p:nvPr/>
        </p:nvSpPr>
        <p:spPr>
          <a:xfrm>
            <a:off x="10020826" y="-1916"/>
            <a:ext cx="2165350" cy="1358265"/>
          </a:xfrm>
          <a:custGeom>
            <a:avLst/>
            <a:gdLst/>
            <a:ahLst/>
            <a:cxnLst/>
            <a:rect l="l" t="t" r="r" b="b"/>
            <a:pathLst>
              <a:path w="455" h="285" extrusionOk="0">
                <a:moveTo>
                  <a:pt x="0" y="0"/>
                </a:moveTo>
                <a:cubicBezTo>
                  <a:pt x="153" y="85"/>
                  <a:pt x="308" y="180"/>
                  <a:pt x="455" y="285"/>
                </a:cubicBezTo>
              </a:path>
            </a:pathLst>
          </a:custGeom>
          <a:noFill/>
          <a:ln w="9525" cap="flat" cmpd="sng">
            <a:solidFill>
              <a:schemeClr val="dk1">
                <a:alpha val="20000"/>
              </a:schemeClr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/>
          <p:cNvSpPr/>
          <p:nvPr/>
        </p:nvSpPr>
        <p:spPr>
          <a:xfrm>
            <a:off x="11290826" y="-1916"/>
            <a:ext cx="895350" cy="534687"/>
          </a:xfrm>
          <a:custGeom>
            <a:avLst/>
            <a:gdLst/>
            <a:ahLst/>
            <a:cxnLst/>
            <a:rect l="l" t="t" r="r" b="b"/>
            <a:pathLst>
              <a:path w="188" h="112" extrusionOk="0">
                <a:moveTo>
                  <a:pt x="0" y="0"/>
                </a:moveTo>
                <a:cubicBezTo>
                  <a:pt x="63" y="36"/>
                  <a:pt x="126" y="73"/>
                  <a:pt x="188" y="112"/>
                </a:cubicBezTo>
              </a:path>
            </a:pathLst>
          </a:custGeom>
          <a:noFill/>
          <a:ln w="9525" cap="flat" cmpd="sng">
            <a:solidFill>
              <a:schemeClr val="dk1">
                <a:alpha val="2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6"/>
          <p:cNvSpPr/>
          <p:nvPr/>
        </p:nvSpPr>
        <p:spPr>
          <a:xfrm rot="-668471">
            <a:off x="752078" y="2218040"/>
            <a:ext cx="4418757" cy="4259609"/>
          </a:xfrm>
          <a:custGeom>
            <a:avLst/>
            <a:gdLst/>
            <a:ahLst/>
            <a:cxnLst/>
            <a:rect l="l" t="t" r="r" b="b"/>
            <a:pathLst>
              <a:path w="4507111" h="4344781" extrusionOk="0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dk1">
              <a:alpha val="6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220" name="Google Shape;220;p6" descr="Graphical user interface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r="2" b="8219"/>
          <a:stretch/>
        </p:blipFill>
        <p:spPr>
          <a:xfrm>
            <a:off x="349776" y="360574"/>
            <a:ext cx="7373938" cy="503315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D1CDB5-0162-5CC3-F075-86F836538871}"/>
              </a:ext>
            </a:extLst>
          </p:cNvPr>
          <p:cNvSpPr txBox="1"/>
          <p:nvPr/>
        </p:nvSpPr>
        <p:spPr>
          <a:xfrm>
            <a:off x="7834645" y="4962283"/>
            <a:ext cx="3752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Sample of early Hebrew recording: 1905. </a:t>
            </a:r>
          </a:p>
          <a:p>
            <a:r>
              <a:rPr lang="en-US" dirty="0" err="1"/>
              <a:t>Uv'chaim</a:t>
            </a:r>
            <a:r>
              <a:rPr lang="en-US" dirty="0"/>
              <a:t> </a:t>
            </a:r>
            <a:r>
              <a:rPr lang="en-US" dirty="0" err="1"/>
              <a:t>yitchadesh</a:t>
            </a:r>
            <a:r>
              <a:rPr lang="en-US" dirty="0"/>
              <a:t> And life will be renewed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C4A54-99EB-28AD-10E4-CBD4124BBCE1}"/>
              </a:ext>
            </a:extLst>
          </p:cNvPr>
          <p:cNvSpPr txBox="1"/>
          <p:nvPr/>
        </p:nvSpPr>
        <p:spPr>
          <a:xfrm>
            <a:off x="5997247" y="5785754"/>
            <a:ext cx="55867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linkClick r:id="rId4"/>
              </a:rPr>
              <a:t>https://</a:t>
            </a:r>
            <a:r>
              <a:rPr lang="en-US" sz="1600" dirty="0" err="1">
                <a:hlinkClick r:id="rId4"/>
              </a:rPr>
              <a:t>digital.library.wisc.edu</a:t>
            </a:r>
            <a:r>
              <a:rPr lang="en-US" sz="1600" dirty="0">
                <a:hlinkClick r:id="rId4"/>
              </a:rPr>
              <a:t>/1711.dl/6GLNQKFXRW5L48J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"/>
          <p:cNvSpPr/>
          <p:nvPr/>
        </p:nvSpPr>
        <p:spPr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5"/>
          <p:cNvSpPr txBox="1"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n-US" sz="5400">
                <a:solidFill>
                  <a:srgbClr val="FFFFFF"/>
                </a:solidFill>
              </a:rPr>
              <a:t>FAU- Collectors Guild</a:t>
            </a:r>
            <a:endParaRPr/>
          </a:p>
        </p:txBody>
      </p:sp>
      <p:cxnSp>
        <p:nvCxnSpPr>
          <p:cNvPr id="227" name="Google Shape;227;p15"/>
          <p:cNvCxnSpPr/>
          <p:nvPr/>
        </p:nvCxnSpPr>
        <p:spPr>
          <a:xfrm>
            <a:off x="2230078" y="1522292"/>
            <a:ext cx="7772400" cy="0"/>
          </a:xfrm>
          <a:prstGeom prst="straightConnector1">
            <a:avLst/>
          </a:prstGeom>
          <a:noFill/>
          <a:ln w="22225" cap="flat" cmpd="sng">
            <a:solidFill>
              <a:srgbClr val="D9D9D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8" name="Google Shape;228;p15" descr="A person standing next to a stack of boxes&#10;&#10;Description automatically generated with low confidenc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31567" y="2529705"/>
            <a:ext cx="5455917" cy="379186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9" name="Google Shape;229;p15"/>
          <p:cNvCxnSpPr/>
          <p:nvPr/>
        </p:nvCxnSpPr>
        <p:spPr>
          <a:xfrm>
            <a:off x="6116278" y="2596836"/>
            <a:ext cx="0" cy="3657600"/>
          </a:xfrm>
          <a:prstGeom prst="straightConnector1">
            <a:avLst/>
          </a:prstGeom>
          <a:noFill/>
          <a:ln w="101600" cap="flat" cmpd="dbl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30" name="Google Shape;230;p15" descr="Graphical user interface, application, websit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76347" y="2545934"/>
            <a:ext cx="5009858" cy="3043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DF029D-D53A-EE86-7B9F-9BA600B9C4B6}"/>
              </a:ext>
            </a:extLst>
          </p:cNvPr>
          <p:cNvSpPr txBox="1"/>
          <p:nvPr/>
        </p:nvSpPr>
        <p:spPr>
          <a:xfrm>
            <a:off x="6676347" y="5932817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hlinkClick r:id="rId5"/>
              </a:rPr>
              <a:t>https://</a:t>
            </a:r>
            <a:r>
              <a:rPr lang="en-US" sz="1800" dirty="0" err="1">
                <a:hlinkClick r:id="rId5"/>
              </a:rPr>
              <a:t>rsa.fau.edu</a:t>
            </a:r>
            <a:r>
              <a:rPr lang="en-US" sz="1800" dirty="0">
                <a:hlinkClick r:id="rId5"/>
              </a:rPr>
              <a:t>/</a:t>
            </a:r>
            <a:r>
              <a:rPr lang="en-US" sz="1800" dirty="0" err="1">
                <a:hlinkClick r:id="rId5"/>
              </a:rPr>
              <a:t>judaic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3F50C-4FE0-417E-7315-5DC319B879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Difficulties Surrounding Jewish Music Collection in Libraries, Archives and Institutions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9E5269-B589-D9FF-C1E9-43989DCF5F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34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6"/>
          <p:cNvSpPr/>
          <p:nvPr/>
        </p:nvSpPr>
        <p:spPr>
          <a:xfrm rot="8888549">
            <a:off x="-1059473" y="-1108988"/>
            <a:ext cx="7179830" cy="5226565"/>
          </a:xfrm>
          <a:custGeom>
            <a:avLst/>
            <a:gdLst/>
            <a:ahLst/>
            <a:cxnLst/>
            <a:rect l="l" t="t" r="r" b="b"/>
            <a:pathLst>
              <a:path w="7179830" h="5226565" extrusionOk="0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6"/>
          <p:cNvSpPr txBox="1"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FFFFFF"/>
                </a:solidFill>
              </a:rPr>
              <a:t>Issues in Bibliographic Control</a:t>
            </a:r>
            <a:endParaRPr/>
          </a:p>
        </p:txBody>
      </p:sp>
      <p:sp>
        <p:nvSpPr>
          <p:cNvPr id="238" name="Google Shape;238;p16"/>
          <p:cNvSpPr txBox="1">
            <a:spLocks noGrp="1"/>
          </p:cNvSpPr>
          <p:nvPr>
            <p:ph type="body" idx="1"/>
          </p:nvPr>
        </p:nvSpPr>
        <p:spPr>
          <a:xfrm>
            <a:off x="6095999" y="882315"/>
            <a:ext cx="5254754" cy="529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Individual, non-standard cataloging schemes for each collection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Quality of cataloging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Sustainability of cataloging efforts– funding, staff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Use various non-standard orthographies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Different transliterations used (see, Siegel) 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Lack of high-level indexing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Lack of name authority files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Variable object level cataloging– album, track, or performance piece</a:t>
            </a:r>
            <a:endParaRPr sz="24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7"/>
          <p:cNvSpPr/>
          <p:nvPr/>
        </p:nvSpPr>
        <p:spPr>
          <a:xfrm rot="8888549">
            <a:off x="-1059473" y="-1108988"/>
            <a:ext cx="7179830" cy="5226565"/>
          </a:xfrm>
          <a:custGeom>
            <a:avLst/>
            <a:gdLst/>
            <a:ahLst/>
            <a:cxnLst/>
            <a:rect l="l" t="t" r="r" b="b"/>
            <a:pathLst>
              <a:path w="7179830" h="5226565" extrusionOk="0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7"/>
          <p:cNvSpPr txBox="1"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n-US" sz="5400">
                <a:solidFill>
                  <a:srgbClr val="FFFFFF"/>
                </a:solidFill>
              </a:rPr>
              <a:t>Hidden Collections</a:t>
            </a:r>
            <a:endParaRPr/>
          </a:p>
        </p:txBody>
      </p:sp>
      <p:sp>
        <p:nvSpPr>
          <p:cNvPr id="246" name="Google Shape;246;p17"/>
          <p:cNvSpPr txBox="1">
            <a:spLocks noGrp="1"/>
          </p:cNvSpPr>
          <p:nvPr>
            <p:ph type="body" idx="1"/>
          </p:nvPr>
        </p:nvSpPr>
        <p:spPr>
          <a:xfrm>
            <a:off x="6095999" y="389107"/>
            <a:ext cx="5254754" cy="603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 dirty="0"/>
          </a:p>
          <a:p>
            <a:pPr marL="685800" lvl="1" indent="-228600">
              <a:buSzPts val="2000"/>
            </a:pPr>
            <a:r>
              <a:rPr lang="en-US" sz="2800" dirty="0"/>
              <a:t>“Hidden” by being uncatalogued 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800" dirty="0"/>
              <a:t>Lack of funding</a:t>
            </a:r>
            <a:endParaRPr sz="28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800" dirty="0"/>
              <a:t>Backlogs</a:t>
            </a:r>
            <a:endParaRPr sz="28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800" dirty="0"/>
              <a:t>Few retrospective cataloging projects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800" dirty="0"/>
              <a:t>Passionate individual efforts are often haphazard, sporadic </a:t>
            </a:r>
            <a:endParaRPr sz="28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800" dirty="0"/>
              <a:t>Lack of cultural understanding </a:t>
            </a:r>
            <a:endParaRPr sz="28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800" dirty="0"/>
              <a:t>Collections are decontextualized</a:t>
            </a:r>
            <a:endParaRPr sz="28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800" dirty="0"/>
              <a:t>Lack of evaluation of quality of holdings</a:t>
            </a:r>
            <a:endParaRPr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8"/>
          <p:cNvSpPr/>
          <p:nvPr/>
        </p:nvSpPr>
        <p:spPr>
          <a:xfrm rot="8888549">
            <a:off x="-1059473" y="-1108988"/>
            <a:ext cx="7179830" cy="5226565"/>
          </a:xfrm>
          <a:custGeom>
            <a:avLst/>
            <a:gdLst/>
            <a:ahLst/>
            <a:cxnLst/>
            <a:rect l="l" t="t" r="r" b="b"/>
            <a:pathLst>
              <a:path w="7179830" h="5226565" extrusionOk="0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8"/>
          <p:cNvSpPr txBox="1"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n-US" sz="5400">
                <a:solidFill>
                  <a:srgbClr val="FFFFFF"/>
                </a:solidFill>
              </a:rPr>
              <a:t>Format Issues</a:t>
            </a:r>
            <a:endParaRPr/>
          </a:p>
        </p:txBody>
      </p:sp>
      <p:sp>
        <p:nvSpPr>
          <p:cNvPr id="254" name="Google Shape;254;p18"/>
          <p:cNvSpPr txBox="1">
            <a:spLocks noGrp="1"/>
          </p:cNvSpPr>
          <p:nvPr>
            <p:ph type="body" idx="1"/>
          </p:nvPr>
        </p:nvSpPr>
        <p:spPr>
          <a:xfrm>
            <a:off x="6041467" y="324063"/>
            <a:ext cx="5630889" cy="529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dirty="0"/>
              <a:t>Transfers to new formats lag behind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dirty="0"/>
              <a:t>Many items never see reformatting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dirty="0"/>
              <a:t>Cultural heritage preservation in multiple formats a necessity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dirty="0"/>
              <a:t>Most cassettes never reformatted**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dirty="0"/>
              <a:t>Estimated that less than 40% percentage of Jewish LPs reformatted</a:t>
            </a:r>
            <a:endParaRPr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dirty="0"/>
              <a:t>**Cassettes also frequently served as “field recordings” and are extremely fragile.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9"/>
          <p:cNvSpPr/>
          <p:nvPr/>
        </p:nvSpPr>
        <p:spPr>
          <a:xfrm rot="8888549">
            <a:off x="-1059473" y="-1108988"/>
            <a:ext cx="7179830" cy="5226565"/>
          </a:xfrm>
          <a:custGeom>
            <a:avLst/>
            <a:gdLst/>
            <a:ahLst/>
            <a:cxnLst/>
            <a:rect l="l" t="t" r="r" b="b"/>
            <a:pathLst>
              <a:path w="7179830" h="5226565" extrusionOk="0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9"/>
          <p:cNvSpPr txBox="1"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n-US" sz="5400">
                <a:solidFill>
                  <a:srgbClr val="FFFFFF"/>
                </a:solidFill>
              </a:rPr>
              <a:t>Cataloging Issues</a:t>
            </a:r>
            <a:endParaRPr/>
          </a:p>
        </p:txBody>
      </p:sp>
      <p:sp>
        <p:nvSpPr>
          <p:cNvPr id="262" name="Google Shape;262;p19"/>
          <p:cNvSpPr txBox="1">
            <a:spLocks noGrp="1"/>
          </p:cNvSpPr>
          <p:nvPr>
            <p:ph type="body" idx="1"/>
          </p:nvPr>
        </p:nvSpPr>
        <p:spPr>
          <a:xfrm>
            <a:off x="6094476" y="440934"/>
            <a:ext cx="5254754" cy="5959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dirty="0"/>
              <a:t>LC Subject headings are lacking in specificity for Jewish music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800" dirty="0"/>
              <a:t>No standard vocabularies</a:t>
            </a:r>
            <a:endParaRPr sz="28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800" dirty="0"/>
              <a:t>Lack of proper genres </a:t>
            </a:r>
            <a:endParaRPr sz="28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800" dirty="0"/>
              <a:t>Lack of floating subject headings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endParaRPr lang="en-US" sz="2800" dirty="0"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2800" i="1" dirty="0"/>
              <a:t>As with many folk cultures, categorization doesn’t fit neatly in LC</a:t>
            </a:r>
            <a:endParaRPr sz="2800" i="1" dirty="0"/>
          </a:p>
          <a:p>
            <a:pPr marL="685800" lvl="1" indent="-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dirty="0"/>
              <a:t>Generic terms (such as “klezmer”) are descriptors that no longer contain their original meanings </a:t>
            </a:r>
            <a:endParaRPr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0"/>
          <p:cNvSpPr/>
          <p:nvPr/>
        </p:nvSpPr>
        <p:spPr>
          <a:xfrm rot="8888549">
            <a:off x="-1059473" y="-1108988"/>
            <a:ext cx="7179830" cy="5226565"/>
          </a:xfrm>
          <a:custGeom>
            <a:avLst/>
            <a:gdLst/>
            <a:ahLst/>
            <a:cxnLst/>
            <a:rect l="l" t="t" r="r" b="b"/>
            <a:pathLst>
              <a:path w="7179830" h="5226565" extrusionOk="0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0"/>
          <p:cNvSpPr txBox="1">
            <a:spLocks noGrp="1"/>
          </p:cNvSpPr>
          <p:nvPr>
            <p:ph type="title"/>
          </p:nvPr>
        </p:nvSpPr>
        <p:spPr>
          <a:xfrm>
            <a:off x="841246" y="673770"/>
            <a:ext cx="4068684" cy="241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n-US" sz="5400" dirty="0">
                <a:solidFill>
                  <a:srgbClr val="FFFFFF"/>
                </a:solidFill>
              </a:rPr>
              <a:t>Preservation Issues</a:t>
            </a:r>
            <a:endParaRPr dirty="0"/>
          </a:p>
        </p:txBody>
      </p:sp>
      <p:sp>
        <p:nvSpPr>
          <p:cNvPr id="270" name="Google Shape;270;p20"/>
          <p:cNvSpPr txBox="1">
            <a:spLocks noGrp="1"/>
          </p:cNvSpPr>
          <p:nvPr>
            <p:ph type="body" idx="1"/>
          </p:nvPr>
        </p:nvSpPr>
        <p:spPr>
          <a:xfrm>
            <a:off x="6095999" y="882315"/>
            <a:ext cx="5254754" cy="529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dirty="0"/>
              <a:t>In addition to format transfer, there are issues of: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dirty="0"/>
              <a:t>Copyright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dirty="0"/>
              <a:t>Digital formats are not inherently safe harbors of preservation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dirty="0"/>
              <a:t>Digital formats are at particular risk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dirty="0"/>
              <a:t>Specialized equipment necessary for playback– increasingly rare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4"/>
          <p:cNvSpPr/>
          <p:nvPr/>
        </p:nvSpPr>
        <p:spPr>
          <a:xfrm rot="8888549">
            <a:off x="-1059473" y="-1108988"/>
            <a:ext cx="7179830" cy="5226565"/>
          </a:xfrm>
          <a:custGeom>
            <a:avLst/>
            <a:gdLst/>
            <a:ahLst/>
            <a:cxnLst/>
            <a:rect l="l" t="t" r="r" b="b"/>
            <a:pathLst>
              <a:path w="7179830" h="5226565" extrusionOk="0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4"/>
          <p:cNvSpPr txBox="1"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n-US" sz="5400" dirty="0">
                <a:solidFill>
                  <a:srgbClr val="FFFFFF"/>
                </a:solidFill>
              </a:rPr>
              <a:t>Rarity of </a:t>
            </a:r>
            <a:br>
              <a:rPr lang="en-US" sz="5400" dirty="0">
                <a:solidFill>
                  <a:srgbClr val="FFFFFF"/>
                </a:solidFill>
              </a:rPr>
            </a:br>
            <a:r>
              <a:rPr lang="en-US" sz="5400" dirty="0">
                <a:solidFill>
                  <a:srgbClr val="FFFFFF"/>
                </a:solidFill>
              </a:rPr>
              <a:t>Jewish</a:t>
            </a:r>
            <a:br>
              <a:rPr lang="en-US" sz="5400" dirty="0">
                <a:solidFill>
                  <a:srgbClr val="FFFFFF"/>
                </a:solidFill>
              </a:rPr>
            </a:br>
            <a:r>
              <a:rPr lang="en-US" sz="5400" dirty="0">
                <a:solidFill>
                  <a:srgbClr val="FFFFFF"/>
                </a:solidFill>
              </a:rPr>
              <a:t>sound recordings</a:t>
            </a:r>
            <a:endParaRPr dirty="0"/>
          </a:p>
        </p:txBody>
      </p:sp>
      <p:sp>
        <p:nvSpPr>
          <p:cNvPr id="278" name="Google Shape;278;p24"/>
          <p:cNvSpPr txBox="1">
            <a:spLocks noGrp="1"/>
          </p:cNvSpPr>
          <p:nvPr>
            <p:ph type="body" idx="1"/>
          </p:nvPr>
        </p:nvSpPr>
        <p:spPr>
          <a:xfrm>
            <a:off x="5814662" y="535005"/>
            <a:ext cx="5620513" cy="5787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i="1" dirty="0"/>
              <a:t>Heritage Health Index</a:t>
            </a:r>
            <a:r>
              <a:rPr lang="en-US" dirty="0"/>
              <a:t>– 46.4 million recordings in US institutions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b="1" i="1" dirty="0"/>
              <a:t>Possibly</a:t>
            </a:r>
            <a:r>
              <a:rPr lang="en-US" dirty="0"/>
              <a:t> between 150,000-to-250.000 Jewish items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r>
              <a:rPr lang="en-US" dirty="0"/>
              <a:t>Or, approximately &lt; .5%  of the country’s estimated holdings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r>
              <a:rPr lang="en-US" dirty="0"/>
              <a:t>Issues in Knowing WHAT EXISTS: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dirty="0"/>
              <a:t>No uniform method of enumeration between Jewish collections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dirty="0"/>
              <a:t>No way yet to assess duplication</a:t>
            </a:r>
            <a:endParaRPr dirty="0"/>
          </a:p>
          <a:p>
            <a:pPr marL="228600" lvl="0" indent="-107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r>
              <a:rPr lang="en-US" dirty="0"/>
              <a:t>--</a:t>
            </a:r>
            <a:r>
              <a:rPr lang="en-US" i="1" dirty="0"/>
              <a:t>An </a:t>
            </a:r>
            <a:r>
              <a:rPr lang="en-US" i="1" dirty="0" err="1"/>
              <a:t>aggegated</a:t>
            </a:r>
            <a:r>
              <a:rPr lang="en-US" i="1" dirty="0"/>
              <a:t> database may be one solution</a:t>
            </a:r>
            <a:endParaRPr dirty="0"/>
          </a:p>
          <a:p>
            <a:pPr marL="228600" lvl="0" indent="-107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endParaRPr sz="1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"/>
          <p:cNvSpPr txBox="1">
            <a:spLocks noGrp="1"/>
          </p:cNvSpPr>
          <p:nvPr>
            <p:ph type="title"/>
          </p:nvPr>
        </p:nvSpPr>
        <p:spPr>
          <a:xfrm>
            <a:off x="838200" y="192507"/>
            <a:ext cx="10515600" cy="1070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Calibri"/>
              <a:buNone/>
            </a:pPr>
            <a:r>
              <a:rPr lang="en-US"/>
              <a:t>Issues for Scholarship: Needs Source Criticism </a:t>
            </a:r>
            <a:endParaRPr/>
          </a:p>
        </p:txBody>
      </p:sp>
      <p:sp>
        <p:nvSpPr>
          <p:cNvPr id="284" name="Google Shape;284;p21"/>
          <p:cNvSpPr txBox="1">
            <a:spLocks noGrp="1"/>
          </p:cNvSpPr>
          <p:nvPr>
            <p:ph type="body" idx="1"/>
          </p:nvPr>
        </p:nvSpPr>
        <p:spPr>
          <a:xfrm>
            <a:off x="838200" y="1383631"/>
            <a:ext cx="10515600" cy="5209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Authenticity--  Aesthetic needs outweighed normative authenticity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Authenticity of performance practice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Many performing musicians use commercial recordings as the “historical record” that encapsulates an “authentic” Jewish sound (yet, …does it?)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False impression of style and performance practice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Use of </a:t>
            </a:r>
            <a:r>
              <a:rPr lang="en-US" dirty="0" err="1"/>
              <a:t>contrafacta</a:t>
            </a:r>
            <a:r>
              <a:rPr lang="en-US" dirty="0"/>
              <a:t> not indicated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Origins of songs (including composer) and other information, often not indicated or mislabeled  (erroneous genre/names also common)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Homogenized/Westernized musical elements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Lush stylizations; variable speeds of early recordings; changes for in-recording studios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Early recordings limited/caused alteration for styles, playing techniques, instrumentation, tempi, length of sections.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 err="1"/>
              <a:t>Pseudonymns</a:t>
            </a:r>
            <a:r>
              <a:rPr lang="en-US" dirty="0"/>
              <a:t> of performers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Sound restoration applied differently across collections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Sound engineering changes from old 78s to digital copy?(78s may have been at 72 or 76 or 80 or 82 when recorded, for example, affecting apparent tempi)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E8B2C-B20E-9BE6-2F70-3D88AF148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14546"/>
            <a:ext cx="4572000" cy="1909763"/>
          </a:xfrm>
        </p:spPr>
        <p:txBody>
          <a:bodyPr>
            <a:normAutofit/>
          </a:bodyPr>
          <a:lstStyle/>
          <a:p>
            <a:r>
              <a:rPr lang="en-US" sz="4400" dirty="0"/>
              <a:t>Stylized Renditions</a:t>
            </a:r>
            <a:br>
              <a:rPr lang="en-US" dirty="0"/>
            </a:br>
            <a:r>
              <a:rPr lang="en-US" dirty="0"/>
              <a:t>by Bas Sheva</a:t>
            </a:r>
          </a:p>
        </p:txBody>
      </p:sp>
      <p:pic>
        <p:nvPicPr>
          <p:cNvPr id="4" name="02 Sheyibone Beys Hamikdosh.mp3">
            <a:hlinkClick r:id="" action="ppaction://media"/>
            <a:extLst>
              <a:ext uri="{FF2B5EF4-FFF2-40B4-BE49-F238E27FC236}">
                <a16:creationId xmlns:a16="http://schemas.microsoft.com/office/drawing/2014/main" id="{1E95C184-6E6F-9E37-9247-732824FF10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85455" y="3180266"/>
            <a:ext cx="1049090" cy="1049090"/>
          </a:xfrm>
          <a:prstGeom prst="rect">
            <a:avLst/>
          </a:prstGeom>
        </p:spPr>
      </p:pic>
      <p:pic>
        <p:nvPicPr>
          <p:cNvPr id="5" name="Picture 4" descr="https://hebrewcollege.schoology.com/system/files/attachments/page_embeds/m/2013-11/BasSheva_5292b8be032d8.jpg">
            <a:extLst>
              <a:ext uri="{FF2B5EF4-FFF2-40B4-BE49-F238E27FC236}">
                <a16:creationId xmlns:a16="http://schemas.microsoft.com/office/drawing/2014/main" id="{2FB387BA-313F-3A22-ADC8-4CA5170ABD5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320" y="368783"/>
            <a:ext cx="3708104" cy="62167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4F7D0B-3F82-7C1C-D67E-750A2980333C}"/>
              </a:ext>
            </a:extLst>
          </p:cNvPr>
          <p:cNvSpPr txBox="1"/>
          <p:nvPr/>
        </p:nvSpPr>
        <p:spPr>
          <a:xfrm>
            <a:off x="1437128" y="4872139"/>
            <a:ext cx="27429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Sheyibone</a:t>
            </a:r>
            <a:r>
              <a:rPr lang="en-US" dirty="0"/>
              <a:t> Beys </a:t>
            </a:r>
            <a:r>
              <a:rPr lang="en-US" dirty="0" err="1"/>
              <a:t>Hamikdosh</a:t>
            </a:r>
            <a:endParaRPr lang="en-US" dirty="0"/>
          </a:p>
          <a:p>
            <a:endParaRPr lang="en-US" dirty="0"/>
          </a:p>
          <a:p>
            <a:r>
              <a:rPr lang="en-US" dirty="0"/>
              <a:t>Capitol Records</a:t>
            </a:r>
          </a:p>
          <a:p>
            <a:r>
              <a:rPr lang="en-US" dirty="0"/>
              <a:t>1954</a:t>
            </a:r>
          </a:p>
          <a:p>
            <a:r>
              <a:rPr lang="en-US" dirty="0"/>
              <a:t>Music by Schorr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90D4D7-8F99-6EE9-09AE-B4B376855003}"/>
              </a:ext>
            </a:extLst>
          </p:cNvPr>
          <p:cNvSpPr txBox="1"/>
          <p:nvPr/>
        </p:nvSpPr>
        <p:spPr>
          <a:xfrm>
            <a:off x="10293294" y="4825972"/>
            <a:ext cx="12105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the best </a:t>
            </a:r>
          </a:p>
          <a:p>
            <a:r>
              <a:rPr lang="en-US" dirty="0"/>
              <a:t>20</a:t>
            </a:r>
            <a:r>
              <a:rPr lang="en-US" baseline="30000" dirty="0"/>
              <a:t>th</a:t>
            </a:r>
            <a:r>
              <a:rPr lang="en-US" dirty="0"/>
              <a:t> Century </a:t>
            </a:r>
          </a:p>
          <a:p>
            <a:r>
              <a:rPr lang="en-US" dirty="0"/>
              <a:t>Hollywood </a:t>
            </a:r>
          </a:p>
          <a:p>
            <a:r>
              <a:rPr lang="en-US" dirty="0"/>
              <a:t>Tradition….</a:t>
            </a:r>
          </a:p>
        </p:txBody>
      </p:sp>
    </p:spTree>
    <p:extLst>
      <p:ext uri="{BB962C8B-B14F-4D97-AF65-F5344CB8AC3E}">
        <p14:creationId xmlns:p14="http://schemas.microsoft.com/office/powerpoint/2010/main" val="180002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39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2"/>
          <p:cNvSpPr/>
          <p:nvPr/>
        </p:nvSpPr>
        <p:spPr>
          <a:xfrm rot="8888549">
            <a:off x="-1059473" y="-1108988"/>
            <a:ext cx="7179830" cy="5226565"/>
          </a:xfrm>
          <a:custGeom>
            <a:avLst/>
            <a:gdLst/>
            <a:ahLst/>
            <a:cxnLst/>
            <a:rect l="l" t="t" r="r" b="b"/>
            <a:pathLst>
              <a:path w="7179830" h="5226565" extrusionOk="0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2"/>
          <p:cNvSpPr txBox="1"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Calibri"/>
              <a:buNone/>
            </a:pPr>
            <a:r>
              <a:rPr lang="en-US" sz="4200" dirty="0">
                <a:solidFill>
                  <a:srgbClr val="FFFFFF"/>
                </a:solidFill>
              </a:rPr>
              <a:t>Using Commercial Recordings for Scholarship</a:t>
            </a:r>
            <a:endParaRPr dirty="0"/>
          </a:p>
        </p:txBody>
      </p:sp>
      <p:sp>
        <p:nvSpPr>
          <p:cNvPr id="292" name="Google Shape;292;p22"/>
          <p:cNvSpPr txBox="1">
            <a:spLocks noGrp="1"/>
          </p:cNvSpPr>
          <p:nvPr>
            <p:ph type="body" idx="1"/>
          </p:nvPr>
        </p:nvSpPr>
        <p:spPr>
          <a:xfrm>
            <a:off x="5914417" y="330741"/>
            <a:ext cx="6011694" cy="6303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2400" dirty="0"/>
              <a:t>Complementary to field recordings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2400" dirty="0"/>
              <a:t>Commercial recordings outnumber and often predate field recordings of Jewish music in US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2400" dirty="0"/>
              <a:t>Provide Historical performance techniques and styles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2400" dirty="0"/>
              <a:t>Give wider and richer view of musical practice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2400" dirty="0"/>
              <a:t>Provide information not available through conventional written sources 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2400" dirty="0"/>
              <a:t>Can provide tracing of evolution of performance practice; comparison between communities; transmission of culture; transformation of culture 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2400" dirty="0"/>
              <a:t>Discover musical relationships between “heritage informants”* and performers</a:t>
            </a:r>
            <a:endParaRPr sz="2400" dirty="0"/>
          </a:p>
          <a:p>
            <a:pPr marL="228600" lvl="0" indent="-1206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rPr lang="en-US" sz="2400" dirty="0"/>
              <a:t>* a term I’m using to indicate people who transmit cultural/folk information </a:t>
            </a:r>
            <a:endParaRPr sz="2400" dirty="0"/>
          </a:p>
          <a:p>
            <a:pPr marL="228600" lvl="0" indent="-1206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 sz="17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92FE3C-265E-199F-C82E-AC1388722EDA}"/>
              </a:ext>
            </a:extLst>
          </p:cNvPr>
          <p:cNvSpPr txBox="1"/>
          <p:nvPr/>
        </p:nvSpPr>
        <p:spPr>
          <a:xfrm>
            <a:off x="3541032" y="4309410"/>
            <a:ext cx="1459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Sound Sample: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B418DA-A988-EC42-49E5-A29467F639D1}"/>
              </a:ext>
            </a:extLst>
          </p:cNvPr>
          <p:cNvSpPr txBox="1"/>
          <p:nvPr/>
        </p:nvSpPr>
        <p:spPr>
          <a:xfrm>
            <a:off x="265889" y="5483380"/>
            <a:ext cx="6378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hlinkClick r:id="rId3"/>
              </a:rPr>
              <a:t>https://</a:t>
            </a:r>
            <a:r>
              <a:rPr lang="en-US" sz="1800" dirty="0" err="1">
                <a:hlinkClick r:id="rId3"/>
              </a:rPr>
              <a:t>digital.library.wisc.edu</a:t>
            </a:r>
            <a:r>
              <a:rPr lang="en-US" sz="1800" dirty="0">
                <a:hlinkClick r:id="rId3"/>
              </a:rPr>
              <a:t>/1711.dl/SKCN2ZTDYWEOO87</a:t>
            </a:r>
            <a:endParaRPr lang="en-US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5704D7-796D-F070-B4DD-DBE4F40580DD}"/>
              </a:ext>
            </a:extLst>
          </p:cNvPr>
          <p:cNvSpPr txBox="1"/>
          <p:nvPr/>
        </p:nvSpPr>
        <p:spPr>
          <a:xfrm>
            <a:off x="375628" y="4658265"/>
            <a:ext cx="50816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Harry Kandel's Orchestra 1926, </a:t>
            </a:r>
            <a:r>
              <a:rPr lang="en-US" sz="1800" b="1" dirty="0"/>
              <a:t>Der </a:t>
            </a:r>
            <a:r>
              <a:rPr lang="en-US" sz="1800" b="1" dirty="0" err="1"/>
              <a:t>mizinikel</a:t>
            </a:r>
            <a:endParaRPr lang="en-US" sz="1800" b="1" dirty="0"/>
          </a:p>
          <a:p>
            <a:r>
              <a:rPr lang="en-US" sz="1800" b="1" dirty="0"/>
              <a:t>(The Youngest Son)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3"/>
          <p:cNvSpPr/>
          <p:nvPr/>
        </p:nvSpPr>
        <p:spPr>
          <a:xfrm rot="8888549">
            <a:off x="-1045826" y="-1127316"/>
            <a:ext cx="7179830" cy="5226565"/>
          </a:xfrm>
          <a:custGeom>
            <a:avLst/>
            <a:gdLst/>
            <a:ahLst/>
            <a:cxnLst/>
            <a:rect l="l" t="t" r="r" b="b"/>
            <a:pathLst>
              <a:path w="7179830" h="5226565" extrusionOk="0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3"/>
          <p:cNvSpPr txBox="1"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n-US" sz="5400" dirty="0">
                <a:solidFill>
                  <a:srgbClr val="FFFFFF"/>
                </a:solidFill>
              </a:rPr>
              <a:t>Static vs Digital Collections</a:t>
            </a:r>
            <a:endParaRPr dirty="0"/>
          </a:p>
        </p:txBody>
      </p:sp>
      <p:sp>
        <p:nvSpPr>
          <p:cNvPr id="300" name="Google Shape;300;p23"/>
          <p:cNvSpPr txBox="1">
            <a:spLocks noGrp="1"/>
          </p:cNvSpPr>
          <p:nvPr>
            <p:ph type="body" idx="1"/>
          </p:nvPr>
        </p:nvSpPr>
        <p:spPr>
          <a:xfrm>
            <a:off x="6624807" y="496372"/>
            <a:ext cx="5254754" cy="529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Static nature of current sound recording collections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Digital collections going forward– how are they being collected?</a:t>
            </a:r>
            <a:endParaRPr sz="24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dirty="0"/>
              <a:t>Digitally-licensed music 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dirty="0"/>
              <a:t>Online-only copyrighted music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Distribution through Jewish music apps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Capturing Web-based/born digital.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 Composers/  band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 err="1"/>
              <a:t>Youtube</a:t>
            </a:r>
            <a:r>
              <a:rPr lang="en-US" sz="2400" dirty="0"/>
              <a:t> channels, etc.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Practically nothing of much of the culture on sites like Spotify</a:t>
            </a: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74BFF4-80E3-A0A4-FBC9-E7B4D0BB5300}"/>
              </a:ext>
            </a:extLst>
          </p:cNvPr>
          <p:cNvSpPr txBox="1"/>
          <p:nvPr/>
        </p:nvSpPr>
        <p:spPr>
          <a:xfrm>
            <a:off x="407973" y="5814898"/>
            <a:ext cx="6100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https://www.youtube.com/watch?v=Pmy_vIA4XYU</a:t>
            </a:r>
            <a:r>
              <a:rPr lang="en-US" sz="18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145839-14E8-5269-7DEF-D42B432945FE}"/>
              </a:ext>
            </a:extLst>
          </p:cNvPr>
          <p:cNvSpPr txBox="1"/>
          <p:nvPr/>
        </p:nvSpPr>
        <p:spPr>
          <a:xfrm>
            <a:off x="245207" y="4484317"/>
            <a:ext cx="61478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131313"/>
                </a:solidFill>
                <a:effectLst/>
              </a:rPr>
              <a:t>𝑀𝑖’𝑚𝑎’𝑎𝑚𝑎𝑘𝑖𝑚 𝑘𝑒’𝑟𝑎𝑡𝑖𝑘</a:t>
            </a:r>
            <a:r>
              <a:rPr lang="en-US" sz="1800" dirty="0" err="1">
                <a:solidFill>
                  <a:srgbClr val="131313"/>
                </a:solidFill>
                <a:effectLst/>
              </a:rPr>
              <a:t>ℎ</a:t>
            </a:r>
            <a:r>
              <a:rPr lang="en-US" sz="1800" dirty="0">
                <a:solidFill>
                  <a:srgbClr val="131313"/>
                </a:solidFill>
                <a:effectLst/>
              </a:rPr>
              <a:t>𝑎 𝐻𝑎𝑠</a:t>
            </a:r>
            <a:r>
              <a:rPr lang="en-US" sz="1800" dirty="0" err="1">
                <a:solidFill>
                  <a:srgbClr val="131313"/>
                </a:solidFill>
                <a:effectLst/>
              </a:rPr>
              <a:t>ℎ</a:t>
            </a:r>
            <a:r>
              <a:rPr lang="en-US" sz="1800" dirty="0">
                <a:solidFill>
                  <a:srgbClr val="131313"/>
                </a:solidFill>
                <a:effectLst/>
              </a:rPr>
              <a:t>𝑒𝑚 𝐴𝑑𝑜𝑛𝑎𝑖 𝑠</a:t>
            </a:r>
            <a:r>
              <a:rPr lang="en-US" sz="1800" dirty="0" err="1">
                <a:solidFill>
                  <a:srgbClr val="131313"/>
                </a:solidFill>
                <a:effectLst/>
              </a:rPr>
              <a:t>ℎ</a:t>
            </a:r>
            <a:r>
              <a:rPr lang="en-US" sz="1800" dirty="0">
                <a:solidFill>
                  <a:srgbClr val="131313"/>
                </a:solidFill>
                <a:effectLst/>
              </a:rPr>
              <a:t>𝑖𝑚𝑎</a:t>
            </a:r>
            <a:r>
              <a:rPr lang="en-US" sz="1800" dirty="0" err="1">
                <a:solidFill>
                  <a:srgbClr val="131313"/>
                </a:solidFill>
                <a:effectLst/>
              </a:rPr>
              <a:t>ℎ</a:t>
            </a:r>
            <a:r>
              <a:rPr lang="en-US" sz="1800" dirty="0">
                <a:solidFill>
                  <a:srgbClr val="131313"/>
                </a:solidFill>
                <a:effectLst/>
              </a:rPr>
              <a:t> 𝑣’𝑘𝑜𝑙𝑖 </a:t>
            </a:r>
          </a:p>
          <a:p>
            <a:r>
              <a:rPr lang="en-US" sz="1800" dirty="0">
                <a:solidFill>
                  <a:srgbClr val="131313"/>
                </a:solidFill>
                <a:effectLst/>
              </a:rPr>
              <a:t>From the depths I cry out to You O Lord, listen to my voice</a:t>
            </a:r>
          </a:p>
          <a:p>
            <a:r>
              <a:rPr lang="en-US" sz="1800" dirty="0">
                <a:solidFill>
                  <a:srgbClr val="131313"/>
                </a:solidFill>
              </a:rPr>
              <a:t>From Psalm 130.</a:t>
            </a:r>
            <a:endParaRPr lang="en-US" sz="1800" dirty="0">
              <a:solidFill>
                <a:srgbClr val="131313"/>
              </a:solidFill>
              <a:effectLst/>
            </a:endParaRPr>
          </a:p>
          <a:p>
            <a:r>
              <a:rPr lang="en-US" sz="1800" dirty="0">
                <a:solidFill>
                  <a:srgbClr val="131313"/>
                </a:solidFill>
              </a:rPr>
              <a:t>Joey Weissenberg and </a:t>
            </a:r>
            <a:r>
              <a:rPr lang="en-US" sz="1800" dirty="0" err="1">
                <a:solidFill>
                  <a:srgbClr val="131313"/>
                </a:solidFill>
              </a:rPr>
              <a:t>Hadar</a:t>
            </a:r>
            <a:r>
              <a:rPr lang="en-US" sz="1800" dirty="0">
                <a:solidFill>
                  <a:srgbClr val="131313"/>
                </a:solidFill>
              </a:rPr>
              <a:t> Ensemble, 2021.</a:t>
            </a:r>
            <a:endParaRPr lang="en-US" sz="1800" dirty="0">
              <a:solidFill>
                <a:srgbClr val="131313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452CA-DCF3-A13C-7A47-AF9559397BD6}"/>
              </a:ext>
            </a:extLst>
          </p:cNvPr>
          <p:cNvSpPr txBox="1"/>
          <p:nvPr/>
        </p:nvSpPr>
        <p:spPr>
          <a:xfrm>
            <a:off x="4195603" y="4093777"/>
            <a:ext cx="1359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Sound Sample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Thanks for Listening!</a:t>
            </a:r>
            <a:endParaRPr/>
          </a:p>
        </p:txBody>
      </p:sp>
      <p:sp>
        <p:nvSpPr>
          <p:cNvPr id="327" name="Google Shape;327;p34"/>
          <p:cNvSpPr txBox="1">
            <a:spLocks noGrp="1"/>
          </p:cNvSpPr>
          <p:nvPr>
            <p:ph type="body" idx="1"/>
          </p:nvPr>
        </p:nvSpPr>
        <p:spPr>
          <a:xfrm>
            <a:off x="643375" y="16907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 dirty="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3600" dirty="0"/>
              <a:t>Contact: </a:t>
            </a:r>
            <a:endParaRPr sz="36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 dirty="0"/>
              <a:t>Judy </a:t>
            </a:r>
            <a:r>
              <a:rPr lang="en-US" sz="3600" dirty="0" err="1"/>
              <a:t>Pinnolis</a:t>
            </a:r>
            <a:r>
              <a:rPr lang="en-US" sz="3600" dirty="0"/>
              <a:t> </a:t>
            </a:r>
            <a:r>
              <a:rPr lang="en-US" sz="3600" u="sng" dirty="0">
                <a:solidFill>
                  <a:schemeClr val="hlink"/>
                </a:solidFill>
                <a:hlinkClick r:id="rId3"/>
              </a:rPr>
              <a:t>jpinnolis@berklee.edu</a:t>
            </a:r>
            <a:r>
              <a:rPr lang="en-US" sz="3600" u="sng" dirty="0">
                <a:solidFill>
                  <a:schemeClr val="hlink"/>
                </a:solidFill>
              </a:rPr>
              <a:t> 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en-US" sz="3600" dirty="0">
              <a:solidFill>
                <a:schemeClr val="tx1"/>
              </a:solidFill>
            </a:endParaRPr>
          </a:p>
          <a:p>
            <a:pPr marL="1778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14578</TotalTime>
  <Words>1251</Words>
  <Application>Microsoft Macintosh PowerPoint</Application>
  <PresentationFormat>Widescreen</PresentationFormat>
  <Paragraphs>177</Paragraphs>
  <Slides>29</Slides>
  <Notes>25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Aptos</vt:lpstr>
      <vt:lpstr>Arial</vt:lpstr>
      <vt:lpstr>Calibri</vt:lpstr>
      <vt:lpstr>Rockwell</vt:lpstr>
      <vt:lpstr>Times New Roman</vt:lpstr>
      <vt:lpstr>Office Theme</vt:lpstr>
      <vt:lpstr>Office Theme</vt:lpstr>
      <vt:lpstr>Jewish Music  Sound Recording Collections in the US</vt:lpstr>
      <vt:lpstr>Is “Jewish music” an academic orphan?</vt:lpstr>
      <vt:lpstr>Some Jewish Cultural Subgroups</vt:lpstr>
      <vt:lpstr>Discography Largely From Online Collections Dartmouth and FAU</vt:lpstr>
      <vt:lpstr>PowerPoint Presentation</vt:lpstr>
      <vt:lpstr>Origin Stories</vt:lpstr>
      <vt:lpstr>Joel Bresler’s Sephardic Music</vt:lpstr>
      <vt:lpstr>Emily and Isaac Sene</vt:lpstr>
      <vt:lpstr>Benedict Stambler (1903-1967)</vt:lpstr>
      <vt:lpstr>Gharamophone.com</vt:lpstr>
      <vt:lpstr>US Holocaust Museum</vt:lpstr>
      <vt:lpstr>Ben Stonehill Jewish Song Archive  Center of Traditional Music and Dance</vt:lpstr>
      <vt:lpstr>Josh Kun -- LPs only</vt:lpstr>
      <vt:lpstr>At FAU  Jack Saul (donor collector)  and Nat Tinanoff</vt:lpstr>
      <vt:lpstr>Dartmouth College -- Jewish Sound Archive</vt:lpstr>
      <vt:lpstr>Sherry Mayrent Collection of  Yiddish Recordings  https://search.library.wisc.edu/digital/AMayrentRec </vt:lpstr>
      <vt:lpstr>FAU- Collectors Guild</vt:lpstr>
      <vt:lpstr>Difficulties Surrounding Jewish Music Collection in Libraries, Archives and Institutions</vt:lpstr>
      <vt:lpstr>Issues in Bibliographic Control</vt:lpstr>
      <vt:lpstr>Hidden Collections</vt:lpstr>
      <vt:lpstr>Format Issues</vt:lpstr>
      <vt:lpstr>Cataloging Issues</vt:lpstr>
      <vt:lpstr>Preservation Issues</vt:lpstr>
      <vt:lpstr>Rarity of  Jewish sound recordings</vt:lpstr>
      <vt:lpstr>Issues for Scholarship: Needs Source Criticism </vt:lpstr>
      <vt:lpstr>Stylized Renditions by Bas Sheva</vt:lpstr>
      <vt:lpstr>Using Commercial Recordings for Scholarship</vt:lpstr>
      <vt:lpstr>Static vs Digital Collections</vt:lpstr>
      <vt:lpstr>Thanks for Listening!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Jewish Music  Sound Recording Collections in the US</dc:title>
  <dc:creator>Ari Davidow</dc:creator>
  <cp:lastModifiedBy>Review Editor</cp:lastModifiedBy>
  <cp:revision>28</cp:revision>
  <dcterms:created xsi:type="dcterms:W3CDTF">2022-02-05T17:12:40Z</dcterms:created>
  <dcterms:modified xsi:type="dcterms:W3CDTF">2024-10-15T01:53:02Z</dcterms:modified>
</cp:coreProperties>
</file>