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0" roundtripDataSignature="AMtx7mhArumEbYcGZ+tklCYOMz1PMUpl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ibrary.ucla.edu/collections/explore/contemporary-music-score-collection"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 am not a composer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I’m not a lawyer. This is not legal advice.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 am a librarian  </a:t>
            </a:r>
            <a:endParaRPr/>
          </a:p>
          <a:p>
            <a:pPr indent="-304800" lvl="0"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I’m focusing on U.S. copyright law, not other countries.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In olden times (maybe 2 decades ago)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You hoped to get a publishing deal, maybe with Boosey or Theodore Presser </a:t>
            </a:r>
            <a:r>
              <a:rPr lang="en-US">
                <a:solidFill>
                  <a:srgbClr val="000000"/>
                </a:solidFill>
                <a:highlight>
                  <a:srgbClr val="FFFFFF"/>
                </a:highlight>
              </a:rPr>
              <a:t>(or a publisher who represents someone in your organization)</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They would take care of: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typesetting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printing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distribution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registering copyright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licensing/synching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maybe collecting royalties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Libraries might: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Buy copies of scores and/or parts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Catalog them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Put them on the shelf for patrons to borrow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Maybe have the works performed by campus ensembles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Today: to quote one of the most successful composers of the past two decades, Taylor Swift, "You're on your own, kid." </a:t>
            </a:r>
            <a:endParaRPr/>
          </a:p>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To quote some music librarians “Personal Web sites are the most frequently used distribution method by all composer groups</a:t>
            </a:r>
            <a:r>
              <a:rPr lang="en-US">
                <a:solidFill>
                  <a:srgbClr val="000000"/>
                </a:solidFill>
                <a:highlight>
                  <a:srgbClr val="FFFFFF"/>
                </a:highlight>
              </a:rPr>
              <a:t>.</a:t>
            </a:r>
            <a:r>
              <a:rPr b="0" i="0" lang="en-US">
                <a:solidFill>
                  <a:srgbClr val="000000"/>
                </a:solidFill>
                <a:highlight>
                  <a:srgbClr val="FFFFFF"/>
                </a:highlight>
                <a:latin typeface="Arial"/>
                <a:ea typeface="Arial"/>
                <a:cs typeface="Arial"/>
                <a:sym typeface="Arial"/>
              </a:rPr>
              <a: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That's why I'm here to discuss copyright and self-publishing in a talk I'm calling "Not Just a PDF on a Website" </a:t>
            </a:r>
            <a:endParaRPr b="0" i="0">
              <a:solidFill>
                <a:srgbClr val="000000"/>
              </a:solidFill>
              <a:highlight>
                <a:srgbClr val="FFFFFF"/>
              </a:highlight>
              <a:latin typeface="Arial"/>
              <a:ea typeface="Arial"/>
              <a:cs typeface="Arial"/>
              <a:sym typeface="Arial"/>
            </a:endParaRPr>
          </a:p>
          <a:p>
            <a:pPr indent="-304800" lvl="0" marL="457200" rtl="0" algn="l">
              <a:lnSpc>
                <a:spcPct val="100000"/>
              </a:lnSpc>
              <a:spcBef>
                <a:spcPts val="0"/>
              </a:spcBef>
              <a:spcAft>
                <a:spcPts val="0"/>
              </a:spcAft>
              <a:buSzPts val="1200"/>
              <a:buChar char="•"/>
            </a:pPr>
            <a:r>
              <a:rPr lang="en-US">
                <a:highlight>
                  <a:schemeClr val="lt1"/>
                </a:highlight>
              </a:rPr>
              <a:t>My purpose in talking to you today is to help you navigate making money in this DIY economy.</a:t>
            </a:r>
            <a:endParaRPr>
              <a:solidFill>
                <a:srgbClr val="000000"/>
              </a:solidFill>
              <a:highlight>
                <a:srgbClr val="FFFFFF"/>
              </a:highlight>
            </a:endParaRPr>
          </a:p>
        </p:txBody>
      </p:sp>
      <p:sp>
        <p:nvSpPr>
          <p:cNvPr id="96" name="Google Shape;9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Ask “</a:t>
            </a:r>
            <a:r>
              <a:rPr b="0" i="0" lang="en-US">
                <a:solidFill>
                  <a:srgbClr val="000000"/>
                </a:solidFill>
                <a:highlight>
                  <a:srgbClr val="FFFFFF"/>
                </a:highlight>
                <a:latin typeface="Arial"/>
                <a:ea typeface="Arial"/>
                <a:cs typeface="Arial"/>
                <a:sym typeface="Arial"/>
              </a:rPr>
              <a:t>Who owns a copyright?</a:t>
            </a:r>
            <a:r>
              <a:rPr lang="en-US">
                <a:solidFill>
                  <a:srgbClr val="000000"/>
                </a:solidFill>
                <a:highlight>
                  <a:srgbClr val="FFFFFF"/>
                </a:highlight>
              </a:rPr>
              <a:t>”</a:t>
            </a:r>
            <a:r>
              <a:rPr b="0" i="0" lang="en-US">
                <a:solidFill>
                  <a:srgbClr val="000000"/>
                </a:solidFill>
                <a:highlight>
                  <a:srgbClr val="FFFFFF"/>
                </a:highlight>
                <a:latin typeface="Arial"/>
                <a:ea typeface="Arial"/>
                <a:cs typeface="Arial"/>
                <a:sym typeface="Arial"/>
              </a:rPr>
              <a:t> </a:t>
            </a:r>
            <a:endParaRPr/>
          </a:p>
          <a:p>
            <a:pPr indent="-38100" lvl="0" marL="381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Ask “</a:t>
            </a:r>
            <a:r>
              <a:rPr b="0" i="0" lang="en-US">
                <a:solidFill>
                  <a:srgbClr val="000000"/>
                </a:solidFill>
                <a:highlight>
                  <a:srgbClr val="FFFFFF"/>
                </a:highlight>
                <a:latin typeface="Arial"/>
                <a:ea typeface="Arial"/>
                <a:cs typeface="Arial"/>
                <a:sym typeface="Arial"/>
              </a:rPr>
              <a:t>Who has registered a copyright?</a:t>
            </a:r>
            <a:r>
              <a:rPr lang="en-US">
                <a:solidFill>
                  <a:srgbClr val="000000"/>
                </a:solidFill>
                <a:highlight>
                  <a:srgbClr val="FFFFFF"/>
                </a:highlight>
              </a:rPr>
              <a:t>”</a:t>
            </a:r>
            <a:r>
              <a:rPr b="0" i="0" lang="en-US">
                <a:solidFill>
                  <a:srgbClr val="000000"/>
                </a:solidFill>
                <a:highlight>
                  <a:srgbClr val="FFFFFF"/>
                </a:highlight>
                <a:latin typeface="Arial"/>
                <a:ea typeface="Arial"/>
                <a:cs typeface="Arial"/>
                <a:sym typeface="Arial"/>
              </a:rPr>
              <a:t> </a:t>
            </a:r>
            <a:endParaRPr/>
          </a:p>
          <a:p>
            <a:pPr indent="-76200" lvl="1" marL="4572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explain that o</a:t>
            </a:r>
            <a:r>
              <a:rPr b="0" i="0" lang="en-US">
                <a:solidFill>
                  <a:srgbClr val="000000"/>
                </a:solidFill>
                <a:highlight>
                  <a:srgbClr val="FFFFFF"/>
                </a:highlight>
                <a:latin typeface="Arial"/>
                <a:ea typeface="Arial"/>
                <a:cs typeface="Arial"/>
                <a:sym typeface="Arial"/>
              </a:rPr>
              <a:t>wning is automatic, but you get more rights if you register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financial damages in copyright infringement cases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181 countries have signed onto the Berne Convention or joined WIPO which involves acknowledging copyrights from other countries. (Only Solomon Islands, South Sudan, Timor-Leste and Tuvalu are not members of either)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Resource list has a link to the Copyright Office website where you can do this yourself.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Copyright Clause: Also known as the “Progress Clause.” The basis for federal intellectual property laws in the United States, found in Article I, Section 8, Clause 8 of the United States Constitution: “[Congress shall have the power] to promote the progress of science and useful arts, by securing for limited times to authors and inventors the exclusive right to their respective writings and discoveries." </a:t>
            </a:r>
            <a:endParaRPr/>
          </a:p>
          <a:p>
            <a:pPr indent="0" lvl="0" marL="0" rtl="0" algn="l">
              <a:lnSpc>
                <a:spcPct val="100000"/>
              </a:lnSpc>
              <a:spcBef>
                <a:spcPts val="0"/>
              </a:spcBef>
              <a:spcAft>
                <a:spcPts val="0"/>
              </a:spcAft>
              <a:buSzPts val="1400"/>
              <a:buNone/>
            </a:pPr>
            <a:r>
              <a:t/>
            </a:r>
            <a:endParaRPr/>
          </a:p>
        </p:txBody>
      </p:sp>
      <p:sp>
        <p:nvSpPr>
          <p:cNvPr id="108" name="Google Shape;10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a:solidFill>
                  <a:srgbClr val="000000"/>
                </a:solidFill>
                <a:highlight>
                  <a:srgbClr val="FFFFFF"/>
                </a:highlight>
                <a:latin typeface="Arial"/>
                <a:ea typeface="Arial"/>
                <a:cs typeface="Arial"/>
                <a:sym typeface="Arial"/>
              </a:rPr>
              <a:t>That tangible form could be a score or a recording. Merely humming a melody that’s stuck in your brain isn’t sufficient. </a:t>
            </a:r>
            <a:endParaRPr/>
          </a:p>
        </p:txBody>
      </p:sp>
      <p:sp>
        <p:nvSpPr>
          <p:cNvPr id="125" name="Google Shape;12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Copyright provides a bundle of rights: </a:t>
            </a:r>
            <a:endParaRPr/>
          </a:p>
          <a:p>
            <a:pPr indent="-38100" lvl="0" marL="38100" rtl="0" algn="l">
              <a:lnSpc>
                <a:spcPct val="100000"/>
              </a:lnSpc>
              <a:spcBef>
                <a:spcPts val="0"/>
              </a:spcBef>
              <a:spcAft>
                <a:spcPts val="0"/>
              </a:spcAft>
              <a:buClr>
                <a:srgbClr val="000000"/>
              </a:buClr>
              <a:buSzPts val="1200"/>
              <a:buFont typeface="Arial"/>
              <a:buChar char="•"/>
            </a:pPr>
            <a:r>
              <a:rPr b="1" i="0" lang="en-US">
                <a:solidFill>
                  <a:srgbClr val="000000"/>
                </a:solidFill>
                <a:highlight>
                  <a:srgbClr val="FFFFFF"/>
                </a:highlight>
                <a:latin typeface="Arial"/>
                <a:ea typeface="Arial"/>
                <a:cs typeface="Arial"/>
                <a:sym typeface="Arial"/>
              </a:rPr>
              <a:t>Reproduce </a:t>
            </a:r>
            <a:r>
              <a:rPr b="0" i="0" lang="en-US">
                <a:solidFill>
                  <a:srgbClr val="000000"/>
                </a:solidFill>
                <a:highlight>
                  <a:srgbClr val="FFFFFF"/>
                </a:highlight>
                <a:latin typeface="Arial"/>
                <a:ea typeface="Arial"/>
                <a:cs typeface="Arial"/>
                <a:sym typeface="Arial"/>
              </a:rPr>
              <a:t>the work in copies or phonorecords. </a:t>
            </a:r>
            <a:endParaRPr/>
          </a:p>
          <a:p>
            <a:pPr indent="-38100" lvl="0" marL="38100" rtl="0" algn="l">
              <a:lnSpc>
                <a:spcPct val="100000"/>
              </a:lnSpc>
              <a:spcBef>
                <a:spcPts val="0"/>
              </a:spcBef>
              <a:spcAft>
                <a:spcPts val="0"/>
              </a:spcAft>
              <a:buClr>
                <a:srgbClr val="000000"/>
              </a:buClr>
              <a:buSzPts val="1200"/>
              <a:buFont typeface="Arial"/>
              <a:buChar char="•"/>
            </a:pPr>
            <a:r>
              <a:rPr b="1" i="0" lang="en-US">
                <a:solidFill>
                  <a:srgbClr val="000000"/>
                </a:solidFill>
                <a:highlight>
                  <a:srgbClr val="FFFFFF"/>
                </a:highlight>
                <a:latin typeface="Arial"/>
                <a:ea typeface="Arial"/>
                <a:cs typeface="Arial"/>
                <a:sym typeface="Arial"/>
              </a:rPr>
              <a:t>Prepare derivative works</a:t>
            </a:r>
            <a:r>
              <a:rPr b="0" i="0" lang="en-US">
                <a:solidFill>
                  <a:srgbClr val="000000"/>
                </a:solidFill>
                <a:highlight>
                  <a:srgbClr val="FFFFFF"/>
                </a:highlight>
                <a:latin typeface="Arial"/>
                <a:ea typeface="Arial"/>
                <a:cs typeface="Arial"/>
                <a:sym typeface="Arial"/>
              </a:rPr>
              <a:t> based upon the work.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Something to consider if you want to create a work based on someone else’s, such as a new arrangement or an opera based on a book or movie. </a:t>
            </a:r>
            <a:endParaRPr/>
          </a:p>
          <a:p>
            <a:pPr indent="-38100" lvl="0" marL="38100" rtl="0" algn="l">
              <a:lnSpc>
                <a:spcPct val="100000"/>
              </a:lnSpc>
              <a:spcBef>
                <a:spcPts val="0"/>
              </a:spcBef>
              <a:spcAft>
                <a:spcPts val="0"/>
              </a:spcAft>
              <a:buClr>
                <a:srgbClr val="000000"/>
              </a:buClr>
              <a:buSzPts val="1200"/>
              <a:buFont typeface="Arial"/>
              <a:buChar char="•"/>
            </a:pPr>
            <a:r>
              <a:rPr b="1" i="0" lang="en-US">
                <a:solidFill>
                  <a:srgbClr val="000000"/>
                </a:solidFill>
                <a:highlight>
                  <a:srgbClr val="FFFFFF"/>
                </a:highlight>
                <a:latin typeface="Arial"/>
                <a:ea typeface="Arial"/>
                <a:cs typeface="Arial"/>
                <a:sym typeface="Arial"/>
              </a:rPr>
              <a:t>Distribute copies</a:t>
            </a:r>
            <a:r>
              <a:rPr b="0" i="0" lang="en-US">
                <a:solidFill>
                  <a:srgbClr val="000000"/>
                </a:solidFill>
                <a:highlight>
                  <a:srgbClr val="FFFFFF"/>
                </a:highlight>
                <a:latin typeface="Arial"/>
                <a:ea typeface="Arial"/>
                <a:cs typeface="Arial"/>
                <a:sym typeface="Arial"/>
              </a:rPr>
              <a:t> or phonorecords of the work to the public by sale or other transfer of ownership or by rental, lease, or lending. </a:t>
            </a:r>
            <a:endParaRPr/>
          </a:p>
          <a:p>
            <a:pPr indent="-38100" lvl="0" marL="38100" rtl="0" algn="l">
              <a:lnSpc>
                <a:spcPct val="100000"/>
              </a:lnSpc>
              <a:spcBef>
                <a:spcPts val="0"/>
              </a:spcBef>
              <a:spcAft>
                <a:spcPts val="0"/>
              </a:spcAft>
              <a:buClr>
                <a:srgbClr val="000000"/>
              </a:buClr>
              <a:buSzPts val="1200"/>
              <a:buFont typeface="Arial"/>
              <a:buChar char="•"/>
            </a:pPr>
            <a:r>
              <a:rPr b="1" i="0" lang="en-US">
                <a:solidFill>
                  <a:srgbClr val="000000"/>
                </a:solidFill>
                <a:highlight>
                  <a:srgbClr val="FFFFFF"/>
                </a:highlight>
                <a:latin typeface="Arial"/>
                <a:ea typeface="Arial"/>
                <a:cs typeface="Arial"/>
                <a:sym typeface="Arial"/>
              </a:rPr>
              <a:t>Perform the work publicly</a:t>
            </a:r>
            <a:r>
              <a:rPr b="0" i="0" lang="en-US">
                <a:solidFill>
                  <a:srgbClr val="000000"/>
                </a:solidFill>
                <a:highlight>
                  <a:srgbClr val="FFFFFF"/>
                </a:highlight>
                <a:latin typeface="Arial"/>
                <a:ea typeface="Arial"/>
                <a:cs typeface="Arial"/>
                <a:sym typeface="Arial"/>
              </a:rPr>
              <a:t> if it is a literary, musical, dramatic, or choreographic work; a pantomime; or a motion picture or other audiovisual work. </a:t>
            </a:r>
            <a:endParaRPr/>
          </a:p>
          <a:p>
            <a:pPr indent="-38100" lvl="0" marL="38100" rtl="0" algn="l">
              <a:lnSpc>
                <a:spcPct val="100000"/>
              </a:lnSpc>
              <a:spcBef>
                <a:spcPts val="0"/>
              </a:spcBef>
              <a:spcAft>
                <a:spcPts val="0"/>
              </a:spcAft>
              <a:buClr>
                <a:srgbClr val="000000"/>
              </a:buClr>
              <a:buSzPts val="1200"/>
              <a:buFont typeface="Arial"/>
              <a:buChar char="•"/>
            </a:pPr>
            <a:r>
              <a:rPr b="1" i="0" lang="en-US">
                <a:solidFill>
                  <a:srgbClr val="000000"/>
                </a:solidFill>
                <a:highlight>
                  <a:srgbClr val="FFFFFF"/>
                </a:highlight>
                <a:latin typeface="Arial"/>
                <a:ea typeface="Arial"/>
                <a:cs typeface="Arial"/>
                <a:sym typeface="Arial"/>
              </a:rPr>
              <a:t>Display the work publicly</a:t>
            </a:r>
            <a:r>
              <a:rPr b="0" i="0" lang="en-US">
                <a:solidFill>
                  <a:srgbClr val="000000"/>
                </a:solidFill>
                <a:highlight>
                  <a:srgbClr val="FFFFFF"/>
                </a:highlight>
                <a:latin typeface="Arial"/>
                <a:ea typeface="Arial"/>
                <a:cs typeface="Arial"/>
                <a:sym typeface="Arial"/>
              </a:rPr>
              <a:t> if it is a literary, musical, dramatic, or choreographic work; a pantomime; or a pictorial, graphic, or sculptural work. This right also applies to the individual images of a motion picture or other audiovisual work.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Perform the work publicly by means of a </a:t>
            </a:r>
            <a:r>
              <a:rPr b="1" i="0" lang="en-US">
                <a:solidFill>
                  <a:srgbClr val="000000"/>
                </a:solidFill>
                <a:highlight>
                  <a:srgbClr val="FFFFFF"/>
                </a:highlight>
                <a:latin typeface="Arial"/>
                <a:ea typeface="Arial"/>
                <a:cs typeface="Arial"/>
                <a:sym typeface="Arial"/>
              </a:rPr>
              <a:t>digital audio transmission</a:t>
            </a:r>
            <a:r>
              <a:rPr b="0" i="0" lang="en-US">
                <a:solidFill>
                  <a:srgbClr val="000000"/>
                </a:solidFill>
                <a:highlight>
                  <a:srgbClr val="FFFFFF"/>
                </a:highlight>
                <a:latin typeface="Arial"/>
                <a:ea typeface="Arial"/>
                <a:cs typeface="Arial"/>
                <a:sym typeface="Arial"/>
              </a:rPr>
              <a:t> if the work is a sound recording. </a:t>
            </a:r>
            <a:endParaRPr/>
          </a:p>
          <a:p>
            <a:pPr indent="0" lvl="0" marL="0" rtl="0" algn="l">
              <a:lnSpc>
                <a:spcPct val="100000"/>
              </a:lnSpc>
              <a:spcBef>
                <a:spcPts val="0"/>
              </a:spcBef>
              <a:spcAft>
                <a:spcPts val="0"/>
              </a:spcAft>
              <a:buSzPts val="1400"/>
              <a:buNone/>
            </a:pPr>
            <a:r>
              <a:t/>
            </a:r>
            <a:endParaRPr/>
          </a:p>
        </p:txBody>
      </p:sp>
      <p:sp>
        <p:nvSpPr>
          <p:cNvPr id="152" name="Google Shape;15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Short answer: Useful for knowing how long your own copyright will last.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Long answer:</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Useful if you want to make a derivative work.</a:t>
            </a:r>
            <a:endParaRPr b="0" i="0">
              <a:solidFill>
                <a:srgbClr val="000000"/>
              </a:solidFill>
              <a:highlight>
                <a:srgbClr val="FFFFFF"/>
              </a:highlight>
              <a:latin typeface="Arial"/>
              <a:ea typeface="Arial"/>
              <a:cs typeface="Arial"/>
              <a:sym typeface="Arial"/>
            </a:endParaRPr>
          </a:p>
          <a:p>
            <a:pPr indent="-76200" lvl="1" marL="4572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Cornell has a useful chart: https://guides.library.cornell.edu/copyright/publicdomain/</a:t>
            </a:r>
            <a:r>
              <a:rPr b="0" i="0" lang="en-US">
                <a:solidFill>
                  <a:srgbClr val="000000"/>
                </a:solidFill>
                <a:highlight>
                  <a:srgbClr val="FFFFFF"/>
                </a:highlight>
                <a:latin typeface="Arial"/>
                <a:ea typeface="Arial"/>
                <a:cs typeface="Arial"/>
                <a:sym typeface="Arial"/>
              </a:rPr>
              <a:t>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This is why Disney made so many movies from fairy tales in the public domain: they didn</a:t>
            </a:r>
            <a:r>
              <a:rPr lang="en-US">
                <a:solidFill>
                  <a:srgbClr val="000000"/>
                </a:solidFill>
                <a:highlight>
                  <a:srgbClr val="FFFFFF"/>
                </a:highlight>
              </a:rPr>
              <a:t>’t have to pay anyone for making derivative works</a:t>
            </a:r>
            <a:r>
              <a:rPr b="0" i="0" lang="en-US">
                <a:solidFill>
                  <a:srgbClr val="000000"/>
                </a:solidFill>
                <a:highlight>
                  <a:srgbClr val="FFFFFF"/>
                </a:highlight>
                <a:latin typeface="Arial"/>
                <a:ea typeface="Arial"/>
                <a:cs typeface="Arial"/>
                <a:sym typeface="Arial"/>
              </a:rPr>
              <a: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Copyright </a:t>
            </a:r>
            <a:r>
              <a:rPr lang="en-US">
                <a:solidFill>
                  <a:srgbClr val="000000"/>
                </a:solidFill>
                <a:highlight>
                  <a:srgbClr val="FFFFFF"/>
                </a:highlight>
              </a:rPr>
              <a:t>laws are seen as balancing the rights of</a:t>
            </a:r>
            <a:r>
              <a:rPr b="0" i="0" lang="en-US">
                <a:solidFill>
                  <a:srgbClr val="000000"/>
                </a:solidFill>
                <a:highlight>
                  <a:srgbClr val="FFFFFF"/>
                </a:highlight>
                <a:latin typeface="Arial"/>
                <a:ea typeface="Arial"/>
                <a:cs typeface="Arial"/>
                <a:sym typeface="Arial"/>
              </a:rPr>
              <a:t> creators vs. consumers. But </a:t>
            </a:r>
            <a:r>
              <a:rPr lang="en-US">
                <a:solidFill>
                  <a:srgbClr val="000000"/>
                </a:solidFill>
                <a:highlight>
                  <a:srgbClr val="FFFFFF"/>
                </a:highlight>
              </a:rPr>
              <a:t>i</a:t>
            </a:r>
            <a:r>
              <a:rPr b="0" i="0" lang="en-US">
                <a:solidFill>
                  <a:srgbClr val="000000"/>
                </a:solidFill>
                <a:highlight>
                  <a:srgbClr val="FFFFFF"/>
                </a:highlight>
                <a:latin typeface="Arial"/>
                <a:ea typeface="Arial"/>
                <a:cs typeface="Arial"/>
                <a:sym typeface="Arial"/>
              </a:rPr>
              <a:t>t often plays out as creators, i.e. composers and authors vs. content sellers (record companies, Spotify) with consumers having little voice. Librarians are often advocates for consumers. </a:t>
            </a:r>
            <a:endParaRPr/>
          </a:p>
          <a:p>
            <a:pPr indent="0" lvl="0" marL="0" rtl="0" algn="l">
              <a:lnSpc>
                <a:spcPct val="100000"/>
              </a:lnSpc>
              <a:spcBef>
                <a:spcPts val="0"/>
              </a:spcBef>
              <a:spcAft>
                <a:spcPts val="0"/>
              </a:spcAft>
              <a:buSzPts val="1400"/>
              <a:buNone/>
            </a:pPr>
            <a:r>
              <a:t/>
            </a:r>
            <a:endParaRPr/>
          </a:p>
        </p:txBody>
      </p:sp>
      <p:sp>
        <p:nvSpPr>
          <p:cNvPr id="164" name="Google Shape;16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two kinds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ask if anyone can explain the difference in the Grammys between last year</a:t>
            </a:r>
            <a:r>
              <a:rPr lang="en-US">
                <a:solidFill>
                  <a:srgbClr val="000000"/>
                </a:solidFill>
                <a:highlight>
                  <a:srgbClr val="FFFFFF"/>
                </a:highlight>
              </a:rPr>
              <a:t>’s </a:t>
            </a:r>
            <a:r>
              <a:rPr b="0" i="0" lang="en-US">
                <a:solidFill>
                  <a:srgbClr val="000000"/>
                </a:solidFill>
                <a:highlight>
                  <a:srgbClr val="FFFFFF"/>
                </a:highlight>
                <a:latin typeface="Arial"/>
                <a:ea typeface="Arial"/>
                <a:cs typeface="Arial"/>
                <a:sym typeface="Arial"/>
              </a:rPr>
              <a:t>Song of the Year and Record of the Year. (This year, both awards went to Ken</a:t>
            </a:r>
            <a:r>
              <a:rPr lang="en-US">
                <a:solidFill>
                  <a:srgbClr val="000000"/>
                </a:solidFill>
                <a:highlight>
                  <a:srgbClr val="FFFFFF"/>
                </a:highlight>
              </a:rPr>
              <a:t>drick Lamar for “Not Like Us.”</a:t>
            </a:r>
            <a:r>
              <a:rPr b="0" i="0" lang="en-US">
                <a:solidFill>
                  <a:srgbClr val="000000"/>
                </a:solidFill>
                <a:highlight>
                  <a:srgbClr val="FFFFFF"/>
                </a:highlight>
                <a:latin typeface="Arial"/>
                <a:ea typeface="Arial"/>
                <a:cs typeface="Arial"/>
                <a:sym typeface="Arial"/>
              </a:rPr>
              <a:t>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Song: Billie Eilish: What Was I Made For (won by songwriters </a:t>
            </a:r>
            <a:r>
              <a:rPr b="0" i="0" lang="en-US">
                <a:solidFill>
                  <a:srgbClr val="3C3C3C"/>
                </a:solidFill>
                <a:highlight>
                  <a:srgbClr val="FFFFFF"/>
                </a:highlight>
                <a:latin typeface="Arial"/>
                <a:ea typeface="Arial"/>
                <a:cs typeface="Arial"/>
                <a:sym typeface="Arial"/>
              </a:rPr>
              <a:t>Billie Eilish O'Connell &amp; Finneas O'Connell</a:t>
            </a:r>
            <a:r>
              <a:rPr b="0" i="0" lang="en-US">
                <a:solidFill>
                  <a:srgbClr val="000000"/>
                </a:solidFill>
                <a:highlight>
                  <a:srgbClr val="FFFFFF"/>
                </a:highlight>
                <a:latin typeface="Arial"/>
                <a:ea typeface="Arial"/>
                <a:cs typeface="Arial"/>
                <a:sym typeface="Arial"/>
              </a:rPr>
              <a:t>): an award for the </a:t>
            </a:r>
            <a:r>
              <a:rPr lang="en-US">
                <a:solidFill>
                  <a:srgbClr val="000000"/>
                </a:solidFill>
                <a:highlight>
                  <a:srgbClr val="FFFFFF"/>
                </a:highlight>
              </a:rPr>
              <a:t>composition</a:t>
            </a:r>
            <a:r>
              <a:rPr b="0" i="0" lang="en-US">
                <a:solidFill>
                  <a:srgbClr val="000000"/>
                </a:solidFill>
                <a:highlight>
                  <a:srgbClr val="FFFFFF"/>
                </a:highlight>
                <a:latin typeface="Arial"/>
                <a:ea typeface="Arial"/>
                <a:cs typeface="Arial"/>
                <a:sym typeface="Arial"/>
              </a:rPr>
              <a:t>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Record: Miley Cyrus: Flowers (won with </a:t>
            </a:r>
            <a:r>
              <a:rPr b="1" i="0" lang="en-US">
                <a:solidFill>
                  <a:srgbClr val="000000"/>
                </a:solidFill>
                <a:highlight>
                  <a:srgbClr val="FFFFFF"/>
                </a:highlight>
                <a:latin typeface="Arial"/>
                <a:ea typeface="Arial"/>
                <a:cs typeface="Arial"/>
                <a:sym typeface="Arial"/>
              </a:rPr>
              <a:t>producers</a:t>
            </a:r>
            <a:r>
              <a:rPr b="0" i="0" lang="en-US">
                <a:solidFill>
                  <a:srgbClr val="000000"/>
                </a:solidFill>
                <a:highlight>
                  <a:srgbClr val="FFFFFF"/>
                </a:highlight>
                <a:latin typeface="Arial"/>
                <a:ea typeface="Arial"/>
                <a:cs typeface="Arial"/>
                <a:sym typeface="Arial"/>
              </a:rPr>
              <a:t>; and </a:t>
            </a:r>
            <a:r>
              <a:rPr b="1" i="0" lang="en-US">
                <a:solidFill>
                  <a:srgbClr val="000000"/>
                </a:solidFill>
                <a:highlight>
                  <a:srgbClr val="FFFFFF"/>
                </a:highlight>
                <a:latin typeface="Arial"/>
                <a:ea typeface="Arial"/>
                <a:cs typeface="Arial"/>
                <a:sym typeface="Arial"/>
              </a:rPr>
              <a:t>engineers</a:t>
            </a:r>
            <a:r>
              <a:rPr b="0" i="0" lang="en-US">
                <a:solidFill>
                  <a:srgbClr val="000000"/>
                </a:solidFill>
                <a:highlight>
                  <a:srgbClr val="FFFFFF"/>
                </a:highlight>
                <a:latin typeface="Arial"/>
                <a:ea typeface="Arial"/>
                <a:cs typeface="Arial"/>
                <a:sym typeface="Arial"/>
              </a:rPr>
              <a:t>): an award for the record</a:t>
            </a:r>
            <a:r>
              <a:rPr lang="en-US">
                <a:solidFill>
                  <a:srgbClr val="000000"/>
                </a:solidFill>
                <a:highlight>
                  <a:srgbClr val="FFFFFF"/>
                </a:highlight>
              </a:rPr>
              <a:t>ing</a:t>
            </a:r>
            <a:endParaRPr/>
          </a:p>
          <a:p>
            <a:pPr indent="0" lvl="0" marL="0" rtl="0" algn="l">
              <a:lnSpc>
                <a:spcPct val="100000"/>
              </a:lnSpc>
              <a:spcBef>
                <a:spcPts val="0"/>
              </a:spcBef>
              <a:spcAft>
                <a:spcPts val="0"/>
              </a:spcAft>
              <a:buSzPts val="1400"/>
              <a:buNone/>
            </a:pPr>
            <a:r>
              <a:t/>
            </a:r>
            <a:endParaRPr/>
          </a:p>
        </p:txBody>
      </p:sp>
      <p:sp>
        <p:nvSpPr>
          <p:cNvPr id="176" name="Google Shape;17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on the composition (owned by the composer and lyricist or publishing co.) (as a score or recording)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on the sound recording (usually owned by the record label) aka "masters" (Mechanical rights—the exclusive right to fix a musical work in the form of a sound recording (or mechanical reproduction)—were first added to U.S. law in the Copyright Act of 1909 in the player piano era.)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(discuss Taylor Swift's re-recordings, most recent: </a:t>
            </a:r>
            <a:r>
              <a:rPr b="0" i="1" lang="en-US">
                <a:solidFill>
                  <a:srgbClr val="000000"/>
                </a:solidFill>
                <a:highlight>
                  <a:srgbClr val="FFFFFF"/>
                </a:highlight>
                <a:latin typeface="Arial"/>
                <a:ea typeface="Arial"/>
                <a:cs typeface="Arial"/>
                <a:sym typeface="Arial"/>
              </a:rPr>
              <a:t>1989</a:t>
            </a:r>
            <a:r>
              <a:rPr b="0" i="0" lang="en-US">
                <a:solidFill>
                  <a:srgbClr val="000000"/>
                </a:solidFill>
                <a:highlight>
                  <a:srgbClr val="FFFFFF"/>
                </a:highlight>
                <a:latin typeface="Arial"/>
                <a:ea typeface="Arial"/>
                <a:cs typeface="Arial"/>
                <a:sym typeface="Arial"/>
              </a:rPr>
              <a:t>, </a:t>
            </a:r>
            <a:r>
              <a:rPr lang="en-US">
                <a:solidFill>
                  <a:srgbClr val="000000"/>
                </a:solidFill>
                <a:highlight>
                  <a:srgbClr val="FFFFFF"/>
                </a:highlight>
              </a:rPr>
              <a:t>she still hasn’t redone</a:t>
            </a:r>
            <a:r>
              <a:rPr b="0" i="0" lang="en-US">
                <a:solidFill>
                  <a:srgbClr val="000000"/>
                </a:solidFill>
                <a:highlight>
                  <a:srgbClr val="FFFFFF"/>
                </a:highlight>
                <a:latin typeface="Arial"/>
                <a:ea typeface="Arial"/>
                <a:cs typeface="Arial"/>
                <a:sym typeface="Arial"/>
              </a:rPr>
              <a:t> </a:t>
            </a:r>
            <a:r>
              <a:rPr b="0" i="1" lang="en-US">
                <a:solidFill>
                  <a:srgbClr val="000000"/>
                </a:solidFill>
                <a:highlight>
                  <a:srgbClr val="FFFFFF"/>
                </a:highlight>
                <a:latin typeface="Arial"/>
                <a:ea typeface="Arial"/>
                <a:cs typeface="Arial"/>
                <a:sym typeface="Arial"/>
              </a:rPr>
              <a:t>Reputation </a:t>
            </a:r>
            <a:r>
              <a:rPr lang="en-US">
                <a:solidFill>
                  <a:srgbClr val="000000"/>
                </a:solidFill>
                <a:highlight>
                  <a:srgbClr val="FFFFFF"/>
                </a:highlight>
              </a:rPr>
              <a:t>or her debut</a:t>
            </a:r>
            <a:r>
              <a:rPr b="0" i="0" lang="en-US">
                <a:solidFill>
                  <a:srgbClr val="000000"/>
                </a:solidFill>
                <a:highlight>
                  <a:srgbClr val="FFFFFF"/>
                </a:highlight>
                <a:latin typeface="Arial"/>
                <a:ea typeface="Arial"/>
                <a:cs typeface="Arial"/>
                <a:sym typeface="Arial"/>
              </a:rPr>
              <a:t>). She had a dispute with the record </a:t>
            </a:r>
            <a:r>
              <a:rPr lang="en-US">
                <a:solidFill>
                  <a:srgbClr val="000000"/>
                </a:solidFill>
                <a:highlight>
                  <a:srgbClr val="FFFFFF"/>
                </a:highlight>
              </a:rPr>
              <a:t>company</a:t>
            </a:r>
            <a:r>
              <a:rPr b="0" i="0" lang="en-US">
                <a:solidFill>
                  <a:srgbClr val="000000"/>
                </a:solidFill>
                <a:highlight>
                  <a:srgbClr val="FFFFFF"/>
                </a:highlight>
                <a:latin typeface="Arial"/>
                <a:ea typeface="Arial"/>
                <a:cs typeface="Arial"/>
                <a:sym typeface="Arial"/>
              </a:rPr>
              <a:t>, the owner of the copyrigh on the original recordings. As the composer</a:t>
            </a:r>
            <a:r>
              <a:rPr lang="en-US">
                <a:solidFill>
                  <a:srgbClr val="000000"/>
                </a:solidFill>
                <a:highlight>
                  <a:srgbClr val="FFFFFF"/>
                </a:highlight>
              </a:rPr>
              <a:t>, she already held the copyright for the compositions. By rerecording, she also owned the rights to the sound recordings.</a:t>
            </a:r>
            <a:r>
              <a:rPr b="0" i="0" lang="en-US">
                <a:solidFill>
                  <a:srgbClr val="000000"/>
                </a:solidFill>
                <a:highlight>
                  <a:srgbClr val="FFFFFF"/>
                </a:highlight>
                <a:latin typeface="Arial"/>
                <a:ea typeface="Arial"/>
                <a:cs typeface="Arial"/>
                <a:sym typeface="Arial"/>
              </a:rPr>
              <a: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Text/lyrics can be copyrighted separately, i.e. musical settings of poems by Edna St. Vincent Millay </a:t>
            </a:r>
            <a:endParaRPr/>
          </a:p>
          <a:p>
            <a:pPr indent="0" lvl="0" marL="0" rtl="0" algn="l">
              <a:lnSpc>
                <a:spcPct val="100000"/>
              </a:lnSpc>
              <a:spcBef>
                <a:spcPts val="0"/>
              </a:spcBef>
              <a:spcAft>
                <a:spcPts val="0"/>
              </a:spcAft>
              <a:buSzPts val="1400"/>
              <a:buNone/>
            </a:pPr>
            <a:r>
              <a:t/>
            </a:r>
            <a:endParaRPr/>
          </a:p>
        </p:txBody>
      </p:sp>
      <p:sp>
        <p:nvSpPr>
          <p:cNvPr id="182" name="Google Shape;18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Clearly document who is doing what.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Is this a work for hire done within the scope of employment?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Financial sponsors may own the copyright via assignment of rights. It is typical for record companies to own the master recordings. </a:t>
            </a:r>
            <a:endParaRPr/>
          </a:p>
        </p:txBody>
      </p:sp>
      <p:sp>
        <p:nvSpPr>
          <p:cNvPr id="203" name="Google Shape;20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Producers typically earn points, a percentage of royalties for sales and streams of recordings.</a:t>
            </a:r>
            <a:endParaRPr/>
          </a:p>
        </p:txBody>
      </p:sp>
      <p:sp>
        <p:nvSpPr>
          <p:cNvPr id="214" name="Google Shape;21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you can register your own copyright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U.S. Copyright Office – link in resource guide</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performing rights organizations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Who is familiar with them?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Can you explain what they do?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Who they are?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ASCAP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BMI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SESAC (invitation only)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Do you need to join one? Ask faculty for their opinions.</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ASCAP and BMI have awards/grants for young composers that provide money, publicity, and prestige</a:t>
            </a:r>
            <a:endParaRPr/>
          </a:p>
          <a:p>
            <a:pPr indent="-38100" lvl="0" marL="381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M</a:t>
            </a:r>
            <a:r>
              <a:rPr b="0" i="0" lang="en-US">
                <a:solidFill>
                  <a:srgbClr val="000000"/>
                </a:solidFill>
                <a:highlight>
                  <a:srgbClr val="FFFFFF"/>
                </a:highlight>
                <a:latin typeface="Arial"/>
                <a:ea typeface="Arial"/>
                <a:cs typeface="Arial"/>
                <a:sym typeface="Arial"/>
              </a:rPr>
              <a:t>ost campuses has blanket licenses from PROs for all campus music which covers acti</a:t>
            </a:r>
            <a:r>
              <a:rPr lang="en-US">
                <a:solidFill>
                  <a:srgbClr val="000000"/>
                </a:solidFill>
                <a:highlight>
                  <a:srgbClr val="FFFFFF"/>
                </a:highlight>
              </a:rPr>
              <a:t>vities such as</a:t>
            </a:r>
            <a:r>
              <a:rPr b="0" i="0" lang="en-US">
                <a:solidFill>
                  <a:srgbClr val="000000"/>
                </a:solidFill>
                <a:highlight>
                  <a:srgbClr val="FFFFFF"/>
                </a:highlight>
                <a:latin typeface="Arial"/>
                <a:ea typeface="Arial"/>
                <a:cs typeface="Arial"/>
                <a:sym typeface="Arial"/>
              </a:rPr>
              <a:t>:  </a:t>
            </a:r>
            <a:endParaRPr/>
          </a:p>
          <a:p>
            <a:pPr indent="-76200" lvl="1" marL="4572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concerts by school of music</a:t>
            </a:r>
            <a:r>
              <a:rPr b="0" i="0" lang="en-US">
                <a:solidFill>
                  <a:srgbClr val="000000"/>
                </a:solidFill>
                <a:highlight>
                  <a:srgbClr val="FFFFFF"/>
                </a:highlight>
                <a:latin typeface="Arial"/>
                <a:ea typeface="Arial"/>
                <a:cs typeface="Arial"/>
                <a:sym typeface="Arial"/>
              </a:rPr>
              <a:t> ensembles </a:t>
            </a:r>
            <a:endParaRPr/>
          </a:p>
          <a:p>
            <a:pPr indent="-76200" lvl="1" marL="4572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marching</a:t>
            </a:r>
            <a:r>
              <a:rPr b="0" i="0" lang="en-US">
                <a:solidFill>
                  <a:srgbClr val="000000"/>
                </a:solidFill>
                <a:highlight>
                  <a:srgbClr val="FFFFFF"/>
                </a:highlight>
                <a:latin typeface="Arial"/>
                <a:ea typeface="Arial"/>
                <a:cs typeface="Arial"/>
                <a:sym typeface="Arial"/>
              </a:rPr>
              <a:t> band playing at football games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KPop dance nights in </a:t>
            </a:r>
            <a:r>
              <a:rPr lang="en-US">
                <a:solidFill>
                  <a:srgbClr val="000000"/>
                </a:solidFill>
                <a:highlight>
                  <a:srgbClr val="FFFFFF"/>
                </a:highlight>
              </a:rPr>
              <a:t>the student union</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You can negotiate public performance rights and royalties on an individual basis, especially as part of selling your own scores.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SoundExchange and Music Licensing Collective take care of other kinds of royalties.</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As a record company rep said at a Berklee College of Music panel on music industry ethics, she wants to pay earned royalties but can’t if she doesn’t know how to reach you. Registering means that those who </a:t>
            </a:r>
            <a:r>
              <a:rPr lang="en-US">
                <a:solidFill>
                  <a:srgbClr val="000000"/>
                </a:solidFill>
                <a:highlight>
                  <a:srgbClr val="FFFFFF"/>
                </a:highlight>
              </a:rPr>
              <a:t>collect royalties know where to send the money.</a:t>
            </a:r>
            <a:r>
              <a:rPr b="0" i="0" lang="en-US">
                <a:solidFill>
                  <a:srgbClr val="000000"/>
                </a:solidFill>
                <a:highlight>
                  <a:srgbClr val="FFFFFF"/>
                </a:highlight>
                <a:latin typeface="Arial"/>
                <a:ea typeface="Arial"/>
                <a:cs typeface="Arial"/>
                <a:sym typeface="Arial"/>
              </a:rPr>
              <a:t> </a:t>
            </a:r>
            <a:endParaRPr/>
          </a:p>
          <a:p>
            <a:pPr indent="0" lvl="0" marL="0" rtl="0" algn="l">
              <a:lnSpc>
                <a:spcPct val="100000"/>
              </a:lnSpc>
              <a:spcBef>
                <a:spcPts val="0"/>
              </a:spcBef>
              <a:spcAft>
                <a:spcPts val="0"/>
              </a:spcAft>
              <a:buSzPts val="1400"/>
              <a:buNone/>
            </a:pPr>
            <a:r>
              <a:t/>
            </a:r>
            <a:endParaRPr/>
          </a:p>
        </p:txBody>
      </p:sp>
      <p:sp>
        <p:nvSpPr>
          <p:cNvPr id="224" name="Google Shape;22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a:solidFill>
                  <a:srgbClr val="000000"/>
                </a:solidFill>
                <a:highlight>
                  <a:srgbClr val="FFFFFF"/>
                </a:highlight>
                <a:latin typeface="Arial"/>
                <a:ea typeface="Arial"/>
                <a:cs typeface="Arial"/>
                <a:sym typeface="Arial"/>
              </a:rPr>
              <a:t>Via a publisher. Short version: you give up rights and money to benefit from their services.</a:t>
            </a:r>
            <a:endParaRPr/>
          </a:p>
        </p:txBody>
      </p:sp>
      <p:sp>
        <p:nvSpPr>
          <p:cNvPr id="239" name="Google Shape;23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a:solidFill>
                  <a:srgbClr val="000000"/>
                </a:solidFill>
                <a:highlight>
                  <a:srgbClr val="FFFFFF"/>
                </a:highlight>
                <a:latin typeface="Arial"/>
                <a:ea typeface="Arial"/>
                <a:cs typeface="Arial"/>
                <a:sym typeface="Arial"/>
              </a:rPr>
              <a:t>Self-publishing: you retain control and don’t have to pay others to do the work for you, but you have to do the work yourself.</a:t>
            </a:r>
            <a:endParaRPr/>
          </a:p>
        </p:txBody>
      </p:sp>
      <p:sp>
        <p:nvSpPr>
          <p:cNvPr id="270" name="Google Shape;27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registration and publishing: if you do self-publish, you can outsource some of the tasks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You can choose a Creative Commons license if you are not interested in collecting royalties </a:t>
            </a:r>
            <a:endParaRPr/>
          </a:p>
        </p:txBody>
      </p:sp>
      <p:sp>
        <p:nvSpPr>
          <p:cNvPr id="302" name="Google Shape;30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Don’t just assume that a Sibelius of Finale file exported as a PDF is sufficient </a:t>
            </a:r>
            <a:endParaRPr/>
          </a:p>
          <a:p>
            <a:pPr indent="-38100" lvl="0" marL="381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include </a:t>
            </a:r>
            <a:r>
              <a:rPr b="0" i="0" lang="en-US">
                <a:solidFill>
                  <a:srgbClr val="000000"/>
                </a:solidFill>
                <a:highlight>
                  <a:srgbClr val="FFFFFF"/>
                </a:highlight>
                <a:latin typeface="Arial"/>
                <a:ea typeface="Arial"/>
                <a:cs typeface="Arial"/>
                <a:sym typeface="Arial"/>
              </a:rPr>
              <a:t>covers  </a:t>
            </a:r>
            <a:endParaRPr/>
          </a:p>
          <a:p>
            <a:pPr indent="-38100" lvl="0" marL="381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include </a:t>
            </a:r>
            <a:r>
              <a:rPr b="0" i="0" lang="en-US">
                <a:solidFill>
                  <a:srgbClr val="000000"/>
                </a:solidFill>
                <a:highlight>
                  <a:srgbClr val="FFFFFF"/>
                </a:highlight>
                <a:latin typeface="Arial"/>
                <a:ea typeface="Arial"/>
                <a:cs typeface="Arial"/>
                <a:sym typeface="Arial"/>
              </a:rPr>
              <a:t>margins for binding, especially because not everyone is performing from iPads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avoid awkward page turns, </a:t>
            </a:r>
            <a:r>
              <a:rPr lang="en-US">
                <a:solidFill>
                  <a:srgbClr val="000000"/>
                </a:solidFill>
                <a:highlight>
                  <a:srgbClr val="FFFFFF"/>
                </a:highlight>
              </a:rPr>
              <a:t>i</a:t>
            </a:r>
            <a:r>
              <a:rPr b="0" i="0" lang="en-US">
                <a:solidFill>
                  <a:srgbClr val="000000"/>
                </a:solidFill>
                <a:highlight>
                  <a:srgbClr val="FFFFFF"/>
                </a:highlight>
                <a:latin typeface="Arial"/>
                <a:ea typeface="Arial"/>
                <a:cs typeface="Arial"/>
                <a:sym typeface="Arial"/>
              </a:rPr>
              <a:t>.e. at a rest rather than in the middle of a phrase. Not everyone is using Bluetooth page-turn foot pedals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Look at Elaine Gould: </a:t>
            </a:r>
            <a:r>
              <a:rPr b="0" i="1" lang="en-US">
                <a:solidFill>
                  <a:srgbClr val="000000"/>
                </a:solidFill>
                <a:highlight>
                  <a:srgbClr val="FFFFFF"/>
                </a:highlight>
                <a:latin typeface="Arial"/>
                <a:ea typeface="Arial"/>
                <a:cs typeface="Arial"/>
                <a:sym typeface="Arial"/>
              </a:rPr>
              <a:t>Behind Bars</a:t>
            </a:r>
            <a:r>
              <a:rPr b="0" i="0" lang="en-US">
                <a:solidFill>
                  <a:srgbClr val="000000"/>
                </a:solidFill>
                <a:highlight>
                  <a:srgbClr val="FFFFFF"/>
                </a:highlight>
                <a:latin typeface="Arial"/>
                <a:ea typeface="Arial"/>
                <a:cs typeface="Arial"/>
                <a:sym typeface="Arial"/>
              </a:rPr>
              <a:t> "is a practical guide to present-day users who need to communicate their music accurately and effectively." Gould recently retired after 4 decades as an editor at Faber Music.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from the Paul Lombardi's </a:t>
            </a:r>
            <a:r>
              <a:rPr b="0" i="1" lang="en-US">
                <a:solidFill>
                  <a:srgbClr val="000000"/>
                </a:solidFill>
                <a:highlight>
                  <a:srgbClr val="FFFFFF"/>
                </a:highlight>
                <a:latin typeface="Arial"/>
                <a:ea typeface="Arial"/>
                <a:cs typeface="Arial"/>
                <a:sym typeface="Arial"/>
              </a:rPr>
              <a:t>College Music Symposium</a:t>
            </a:r>
            <a:r>
              <a:rPr b="0" i="0" lang="en-US">
                <a:solidFill>
                  <a:srgbClr val="000000"/>
                </a:solidFill>
                <a:highlight>
                  <a:srgbClr val="FFFFFF"/>
                </a:highlight>
                <a:latin typeface="Arial"/>
                <a:ea typeface="Arial"/>
                <a:cs typeface="Arial"/>
                <a:sym typeface="Arial"/>
              </a:rPr>
              <a:t> review: Every composer, music theorist, and music editor would benefit from a cover-to-cover reading of it.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Sections: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General Conventions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Idiomatic Notation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Layout and Presentation: all the things you may not have considered when you were merely composing </a:t>
            </a:r>
            <a:endParaRPr/>
          </a:p>
          <a:p>
            <a:pPr indent="-76200" lvl="3" marL="13716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Rehearsal marks </a:t>
            </a:r>
            <a:endParaRPr/>
          </a:p>
          <a:p>
            <a:pPr indent="-76200" lvl="3" marL="13716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Cues </a:t>
            </a:r>
            <a:endParaRPr/>
          </a:p>
          <a:p>
            <a:pPr indent="-76200" lvl="3" marL="13716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Combined instrument parts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Shorter style guide is the Music Preparation Guide for composers on the website for the Music Orchestra Librarians’ Association.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Those are librarians who focus on providing performance materials.  </a:t>
            </a:r>
            <a:endParaRPr/>
          </a:p>
          <a:p>
            <a:pPr indent="0" lvl="0" marL="0" rtl="0" algn="l">
              <a:lnSpc>
                <a:spcPct val="100000"/>
              </a:lnSpc>
              <a:spcBef>
                <a:spcPts val="0"/>
              </a:spcBef>
              <a:spcAft>
                <a:spcPts val="0"/>
              </a:spcAft>
              <a:buSzPts val="1400"/>
              <a:buNone/>
            </a:pPr>
            <a:r>
              <a:t/>
            </a:r>
            <a:endParaRPr/>
          </a:p>
        </p:txBody>
      </p:sp>
      <p:sp>
        <p:nvSpPr>
          <p:cNvPr id="310" name="Google Shape;31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Issuu as an option if setting up your own website.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enable perusal without download on your website to display a score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varying pricing levels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default, even the free version, prevents downloads. You have to pay more to allow downloads.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It can also make you more discoverable beyond your own website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See from the Coleman example that the score itself should also have all the publication information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Copyright holder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Year and place of publication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Catalog and/or opus number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Commission information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dedication </a:t>
            </a:r>
            <a:endParaRPr/>
          </a:p>
          <a:p>
            <a:pPr indent="0" lvl="0" marL="0" rtl="0" algn="l">
              <a:lnSpc>
                <a:spcPct val="100000"/>
              </a:lnSpc>
              <a:spcBef>
                <a:spcPts val="0"/>
              </a:spcBef>
              <a:spcAft>
                <a:spcPts val="0"/>
              </a:spcAft>
              <a:buSzPts val="1400"/>
              <a:buNone/>
            </a:pPr>
            <a:r>
              <a:t/>
            </a:r>
            <a:endParaRPr/>
          </a:p>
        </p:txBody>
      </p:sp>
      <p:sp>
        <p:nvSpPr>
          <p:cNvPr id="316" name="Google Shape;31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When presenting your scores on your website, make your metadata clear especially by thinking of the needs of potential customers in programming a performance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Instrumentation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Duration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As you build up a repertoire, genre classifications such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Solo instrumental, maybe subdivided by instrument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Vocal works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Chamber music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Orchestral music </a:t>
            </a:r>
            <a:endParaRPr/>
          </a:p>
          <a:p>
            <a:pPr indent="0" lvl="0" marL="0" rtl="0" algn="l">
              <a:lnSpc>
                <a:spcPct val="100000"/>
              </a:lnSpc>
              <a:spcBef>
                <a:spcPts val="0"/>
              </a:spcBef>
              <a:spcAft>
                <a:spcPts val="0"/>
              </a:spcAft>
              <a:buSzPts val="1400"/>
              <a:buNone/>
            </a:pPr>
            <a:r>
              <a:t/>
            </a:r>
            <a:endParaRPr/>
          </a:p>
        </p:txBody>
      </p:sp>
      <p:sp>
        <p:nvSpPr>
          <p:cNvPr id="328" name="Google Shape;32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Selling to/licensing for libraries, not just end users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Berdt-Morris and Malmon also reported “(51 percent of surveyed composers) were unaware that libraries may have special requirements.” That’s why I’m here talking to you.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Libraries want to collect your scores (you hope) </a:t>
            </a:r>
            <a:endParaRPr/>
          </a:p>
          <a:p>
            <a:pPr indent="-76200" lvl="1" marL="4572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Your college may be</a:t>
            </a:r>
            <a:r>
              <a:rPr b="0" i="0" lang="en-US">
                <a:solidFill>
                  <a:srgbClr val="000000"/>
                </a:solidFill>
                <a:highlight>
                  <a:srgbClr val="FFFFFF"/>
                </a:highlight>
                <a:latin typeface="Arial"/>
                <a:ea typeface="Arial"/>
                <a:cs typeface="Arial"/>
                <a:sym typeface="Arial"/>
              </a:rPr>
              <a:t> particularly eager to collect scores by alumni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Selling prints vs. PDFs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Physical item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is covered by the doctrine of first sale: "Under this principle, the rights holder’s exclusive right to distribution of any given copy of a work ends with the first authorized distribution of that copy. This means that rights holders are not able to control secondary markets for their work such as secondhand sales or library lending."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Think about binding. Comb binding is terrible for performing</a:t>
            </a:r>
            <a:r>
              <a:rPr lang="en-US">
                <a:solidFill>
                  <a:srgbClr val="000000"/>
                </a:solidFill>
                <a:highlight>
                  <a:srgbClr val="FFFFFF"/>
                </a:highlight>
              </a:rPr>
              <a:t>: page turns are cumbersome and distractingly noisy</a:t>
            </a:r>
            <a:r>
              <a:rPr b="0" i="0" lang="en-US">
                <a:solidFill>
                  <a:srgbClr val="000000"/>
                </a:solidFill>
                <a:highlight>
                  <a:srgbClr val="FFFFFF"/>
                </a:highlight>
                <a:latin typeface="Arial"/>
                <a:ea typeface="Arial"/>
                <a:cs typeface="Arial"/>
                <a:sym typeface="Arial"/>
              </a:rPr>
              <a:t>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PDF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Strictly speaking, you are licensing a copy, not selling a file.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Doctrine of first sale doesn’t apply.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Libraries are not end users. </a:t>
            </a:r>
            <a:endParaRPr/>
          </a:p>
          <a:p>
            <a:pPr indent="0" lvl="0" marL="0" rtl="0" algn="l">
              <a:lnSpc>
                <a:spcPct val="100000"/>
              </a:lnSpc>
              <a:spcBef>
                <a:spcPts val="0"/>
              </a:spcBef>
              <a:spcAft>
                <a:spcPts val="0"/>
              </a:spcAft>
              <a:buSzPts val="1400"/>
              <a:buNone/>
            </a:pPr>
            <a:r>
              <a:t/>
            </a:r>
            <a:endParaRPr/>
          </a:p>
        </p:txBody>
      </p:sp>
      <p:sp>
        <p:nvSpPr>
          <p:cNvPr id="334" name="Google Shape;33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Helps to think in advance what rights you are and are not granting. Make them explicit and include them on your </a:t>
            </a:r>
            <a:r>
              <a:rPr lang="en-US">
                <a:solidFill>
                  <a:srgbClr val="000000"/>
                </a:solidFill>
                <a:highlight>
                  <a:srgbClr val="FFFFFF"/>
                </a:highlight>
              </a:rPr>
              <a:t>website so that potential customers don’t need to ask for every purchase</a:t>
            </a:r>
            <a:r>
              <a:rPr b="0" i="0" lang="en-US">
                <a:solidFill>
                  <a:srgbClr val="000000"/>
                </a:solidFill>
                <a:highlight>
                  <a:srgbClr val="FFFFFF"/>
                </a:highlight>
                <a:latin typeface="Arial"/>
                <a:ea typeface="Arial"/>
                <a:cs typeface="Arial"/>
                <a:sym typeface="Arial"/>
              </a:rPr>
              <a:t>. Reminder about the bundle of rights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Public performance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Make and distribute copies</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Can they make PDFs available to their community?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Can libraries lend prints?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Can they reprint </a:t>
            </a:r>
            <a:r>
              <a:rPr lang="en-US">
                <a:solidFill>
                  <a:srgbClr val="000000"/>
                </a:solidFill>
                <a:highlight>
                  <a:srgbClr val="FFFFFF"/>
                </a:highlight>
              </a:rPr>
              <a:t>multiple</a:t>
            </a:r>
            <a:r>
              <a:rPr b="0" i="0" lang="en-US">
                <a:solidFill>
                  <a:srgbClr val="000000"/>
                </a:solidFill>
                <a:highlight>
                  <a:srgbClr val="FFFFFF"/>
                </a:highlight>
                <a:latin typeface="Arial"/>
                <a:ea typeface="Arial"/>
                <a:cs typeface="Arial"/>
                <a:sym typeface="Arial"/>
              </a:rPr>
              <a:t> copies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If lost or damaged </a:t>
            </a:r>
            <a:endParaRPr/>
          </a:p>
          <a:p>
            <a:pPr indent="-76200" lvl="2"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Doubling of parts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Music Library Association has a model license that you can </a:t>
            </a:r>
            <a:r>
              <a:rPr lang="en-US">
                <a:solidFill>
                  <a:srgbClr val="000000"/>
                </a:solidFill>
                <a:highlight>
                  <a:srgbClr val="FFFFFF"/>
                </a:highlight>
              </a:rPr>
              <a:t>use.</a:t>
            </a:r>
            <a:r>
              <a:rPr b="0" i="0" lang="en-US">
                <a:solidFill>
                  <a:srgbClr val="000000"/>
                </a:solidFill>
                <a:highlight>
                  <a:srgbClr val="FFFFFF"/>
                </a:highlight>
                <a:latin typeface="Arial"/>
                <a:ea typeface="Arial"/>
                <a:cs typeface="Arial"/>
                <a:sym typeface="Arial"/>
              </a:rPr>
              <a:t>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Theodore Front web</a:t>
            </a:r>
            <a:r>
              <a:rPr lang="en-US">
                <a:solidFill>
                  <a:srgbClr val="000000"/>
                </a:solidFill>
                <a:highlight>
                  <a:srgbClr val="FFFFFF"/>
                </a:highlight>
              </a:rPr>
              <a:t>site has a library-friendly</a:t>
            </a:r>
            <a:r>
              <a:rPr b="0" i="0" lang="en-US">
                <a:solidFill>
                  <a:srgbClr val="000000"/>
                </a:solidFill>
                <a:highlight>
                  <a:srgbClr val="FFFFFF"/>
                </a:highlight>
                <a:latin typeface="Arial"/>
                <a:ea typeface="Arial"/>
                <a:cs typeface="Arial"/>
                <a:sym typeface="Arial"/>
              </a:rPr>
              <a:t> license that you can use </a:t>
            </a:r>
            <a:endParaRPr/>
          </a:p>
          <a:p>
            <a:pPr indent="0" lvl="0" marL="0" rtl="0" algn="l">
              <a:lnSpc>
                <a:spcPct val="100000"/>
              </a:lnSpc>
              <a:spcBef>
                <a:spcPts val="0"/>
              </a:spcBef>
              <a:spcAft>
                <a:spcPts val="0"/>
              </a:spcAft>
              <a:buSzPts val="1400"/>
              <a:buNone/>
            </a:pPr>
            <a:r>
              <a:t/>
            </a:r>
            <a:endParaRPr/>
          </a:p>
        </p:txBody>
      </p:sp>
      <p:sp>
        <p:nvSpPr>
          <p:cNvPr id="353" name="Google Shape;35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1" lang="en-US">
                <a:solidFill>
                  <a:srgbClr val="000000"/>
                </a:solidFill>
                <a:highlight>
                  <a:srgbClr val="FFFFFF"/>
                </a:highlight>
                <a:latin typeface="Arial"/>
                <a:ea typeface="Arial"/>
                <a:cs typeface="Arial"/>
                <a:sym typeface="Arial"/>
              </a:rPr>
              <a:t>Notes</a:t>
            </a:r>
            <a:r>
              <a:rPr b="0" i="0" lang="en-US">
                <a:solidFill>
                  <a:srgbClr val="000000"/>
                </a:solidFill>
                <a:highlight>
                  <a:srgbClr val="FFFFFF"/>
                </a:highlight>
                <a:latin typeface="Arial"/>
                <a:ea typeface="Arial"/>
                <a:cs typeface="Arial"/>
                <a:sym typeface="Arial"/>
              </a:rPr>
              <a:t> Music Received column is thematic rather than exhaustive, but it worth sending. </a:t>
            </a:r>
            <a:endParaRPr/>
          </a:p>
          <a:p>
            <a:pPr indent="-76200" lvl="1" marL="4572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Can send a print score or email a file or link, but make sure to include a full citation. </a:t>
            </a:r>
            <a:endParaRPr/>
          </a:p>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Submit to </a:t>
            </a:r>
            <a:r>
              <a:rPr b="0" i="1" lang="en-US">
                <a:solidFill>
                  <a:srgbClr val="000000"/>
                </a:solidFill>
                <a:highlight>
                  <a:srgbClr val="FFFFFF"/>
                </a:highlight>
                <a:latin typeface="Arial"/>
                <a:ea typeface="Arial"/>
                <a:cs typeface="Arial"/>
                <a:sym typeface="Arial"/>
              </a:rPr>
              <a:t>Notes </a:t>
            </a:r>
            <a:r>
              <a:rPr b="0" i="0" lang="en-US">
                <a:solidFill>
                  <a:srgbClr val="000000"/>
                </a:solidFill>
                <a:highlight>
                  <a:srgbClr val="FFFFFF"/>
                </a:highlight>
                <a:latin typeface="Arial"/>
                <a:ea typeface="Arial"/>
                <a:cs typeface="Arial"/>
                <a:sym typeface="Arial"/>
              </a:rPr>
              <a:t>review editor consideration </a:t>
            </a:r>
            <a:endParaRPr/>
          </a:p>
          <a:p>
            <a:pPr indent="-38100" lvl="0" marL="381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Consider </a:t>
            </a:r>
            <a:r>
              <a:rPr b="0" i="0" lang="en-US">
                <a:solidFill>
                  <a:srgbClr val="000000"/>
                </a:solidFill>
                <a:highlight>
                  <a:srgbClr val="FFFFFF"/>
                </a:highlight>
                <a:latin typeface="Arial"/>
                <a:ea typeface="Arial"/>
                <a:cs typeface="Arial"/>
                <a:sym typeface="Arial"/>
              </a:rPr>
              <a:t>Open Access publishing</a:t>
            </a:r>
            <a:r>
              <a:rPr lang="en-US">
                <a:solidFill>
                  <a:srgbClr val="000000"/>
                </a:solidFill>
                <a:highlight>
                  <a:srgbClr val="FFFFFF"/>
                </a:highlight>
              </a:rPr>
              <a:t>. For example</a:t>
            </a:r>
            <a:r>
              <a:rPr b="0" i="0" lang="en-US">
                <a:solidFill>
                  <a:srgbClr val="000000"/>
                </a:solidFill>
                <a:highlight>
                  <a:srgbClr val="FFFFFF"/>
                </a:highlight>
                <a:latin typeface="Arial"/>
                <a:ea typeface="Arial"/>
                <a:cs typeface="Arial"/>
                <a:sym typeface="Arial"/>
              </a:rPr>
              <a:t> UCLA has a large collection (</a:t>
            </a:r>
            <a:r>
              <a:rPr b="0" i="0" lang="en-US" u="sng">
                <a:solidFill>
                  <a:schemeClr val="hlink"/>
                </a:solidFill>
                <a:highlight>
                  <a:srgbClr val="FFFFFF"/>
                </a:highlight>
                <a:latin typeface="Arial"/>
                <a:ea typeface="Arial"/>
                <a:cs typeface="Arial"/>
                <a:sym typeface="Arial"/>
                <a:hlinkClick r:id="rId2"/>
              </a:rPr>
              <a:t>https://www.library.ucla.edu/collections/explore/contemporary-music-score-collection</a:t>
            </a:r>
            <a:r>
              <a:rPr b="0" i="0" lang="en-US">
                <a:solidFill>
                  <a:srgbClr val="000000"/>
                </a:solidFill>
                <a:highlight>
                  <a:srgbClr val="FFFFFF"/>
                </a:highlight>
                <a:latin typeface="Arial"/>
                <a:ea typeface="Arial"/>
                <a:cs typeface="Arial"/>
                <a:sym typeface="Arial"/>
              </a:rPr>
              <a:t>). People can see your scores, and you can decide if you want to sell or license the performance parts separately.</a:t>
            </a:r>
            <a:endParaRPr b="0" i="0">
              <a:solidFill>
                <a:srgbClr val="000000"/>
              </a:solidFill>
              <a:highlight>
                <a:srgbClr val="FFFFFF"/>
              </a:highlight>
              <a:latin typeface="Arial"/>
              <a:ea typeface="Arial"/>
              <a:cs typeface="Arial"/>
              <a:sym typeface="Arial"/>
            </a:endParaRPr>
          </a:p>
          <a:p>
            <a:pPr indent="-38100" lvl="0" marL="38100" rtl="0" algn="l">
              <a:lnSpc>
                <a:spcPct val="100000"/>
              </a:lnSpc>
              <a:spcBef>
                <a:spcPts val="0"/>
              </a:spcBef>
              <a:spcAft>
                <a:spcPts val="0"/>
              </a:spcAft>
              <a:buClr>
                <a:srgbClr val="000000"/>
              </a:buClr>
              <a:buSzPts val="1200"/>
              <a:buChar char="•"/>
            </a:pPr>
            <a:r>
              <a:rPr lang="en-US">
                <a:solidFill>
                  <a:srgbClr val="000000"/>
                </a:solidFill>
                <a:highlight>
                  <a:srgbClr val="FFFFFF"/>
                </a:highlight>
              </a:rPr>
              <a:t>We want to buy your scores. By posting your licensing terms on your website, you make it easy for libraries to do so.</a:t>
            </a:r>
            <a:endParaRPr>
              <a:solidFill>
                <a:srgbClr val="000000"/>
              </a:solidFill>
              <a:highlight>
                <a:srgbClr val="FFFFFF"/>
              </a:highlight>
            </a:endParaRPr>
          </a:p>
          <a:p>
            <a:pPr indent="0" lvl="0" marL="0" rtl="0" algn="l">
              <a:lnSpc>
                <a:spcPct val="100000"/>
              </a:lnSpc>
              <a:spcBef>
                <a:spcPts val="0"/>
              </a:spcBef>
              <a:spcAft>
                <a:spcPts val="0"/>
              </a:spcAft>
              <a:buSzPts val="1400"/>
              <a:buNone/>
            </a:pPr>
            <a:r>
              <a:t/>
            </a:r>
            <a:endParaRPr/>
          </a:p>
        </p:txBody>
      </p:sp>
      <p:sp>
        <p:nvSpPr>
          <p:cNvPr id="369" name="Google Shape;36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8100" lvl="0" marL="381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Recap: </a:t>
            </a:r>
            <a:endParaRPr/>
          </a:p>
          <a:p>
            <a:pPr indent="-304800" lvl="1"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You own copyright merely by putting the music you create in fixed form. </a:t>
            </a:r>
            <a:endParaRPr/>
          </a:p>
          <a:p>
            <a:pPr indent="-304800" lvl="1"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You get more rights by registering. </a:t>
            </a:r>
            <a:endParaRPr/>
          </a:p>
          <a:p>
            <a:pPr indent="-304800" lvl="1"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Make sure you have systems in place to collect royalties </a:t>
            </a:r>
            <a:endParaRPr/>
          </a:p>
          <a:p>
            <a:pPr indent="-304800" lvl="1" marL="9144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Especially if you self-publish, think about your audience </a:t>
            </a:r>
            <a:endParaRPr/>
          </a:p>
          <a:p>
            <a:pPr indent="-304800" lvl="2" marL="13716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Performers </a:t>
            </a:r>
            <a:endParaRPr/>
          </a:p>
          <a:p>
            <a:pPr indent="-304800" lvl="2" marL="1371600" rtl="0" algn="l">
              <a:lnSpc>
                <a:spcPct val="100000"/>
              </a:lnSpc>
              <a:spcBef>
                <a:spcPts val="0"/>
              </a:spcBef>
              <a:spcAft>
                <a:spcPts val="0"/>
              </a:spcAft>
              <a:buClr>
                <a:srgbClr val="000000"/>
              </a:buClr>
              <a:buSzPts val="1200"/>
              <a:buFont typeface="Arial"/>
              <a:buChar char="•"/>
            </a:pPr>
            <a:r>
              <a:rPr b="0" i="0" lang="en-US">
                <a:solidFill>
                  <a:srgbClr val="000000"/>
                </a:solidFill>
                <a:highlight>
                  <a:srgbClr val="FFFFFF"/>
                </a:highlight>
                <a:latin typeface="Arial"/>
                <a:ea typeface="Arial"/>
                <a:cs typeface="Arial"/>
                <a:sym typeface="Arial"/>
              </a:rPr>
              <a:t>And libraries </a:t>
            </a:r>
            <a:endParaRPr/>
          </a:p>
          <a:p>
            <a:pPr indent="-228600" lvl="3" marL="1828800" rtl="0" algn="l">
              <a:lnSpc>
                <a:spcPct val="100000"/>
              </a:lnSpc>
              <a:spcBef>
                <a:spcPts val="0"/>
              </a:spcBef>
              <a:spcAft>
                <a:spcPts val="0"/>
              </a:spcAft>
              <a:buClr>
                <a:srgbClr val="000000"/>
              </a:buClr>
              <a:buSzPts val="1200"/>
              <a:buFont typeface="Arial"/>
              <a:buNone/>
            </a:pPr>
            <a:r>
              <a:rPr b="0" i="0" lang="en-US">
                <a:solidFill>
                  <a:srgbClr val="000000"/>
                </a:solidFill>
                <a:highlight>
                  <a:srgbClr val="FFFFFF"/>
                </a:highlight>
                <a:latin typeface="Arial"/>
                <a:ea typeface="Arial"/>
                <a:cs typeface="Arial"/>
                <a:sym typeface="Arial"/>
              </a:rPr>
              <a:t>Formatting your score PDFs </a:t>
            </a:r>
            <a:endParaRPr/>
          </a:p>
          <a:p>
            <a:pPr indent="-228600" lvl="3" marL="1828800" rtl="0" algn="l">
              <a:lnSpc>
                <a:spcPct val="100000"/>
              </a:lnSpc>
              <a:spcBef>
                <a:spcPts val="0"/>
              </a:spcBef>
              <a:spcAft>
                <a:spcPts val="0"/>
              </a:spcAft>
              <a:buClr>
                <a:srgbClr val="000000"/>
              </a:buClr>
              <a:buSzPts val="1200"/>
              <a:buFont typeface="Arial"/>
              <a:buNone/>
            </a:pPr>
            <a:r>
              <a:rPr b="0" i="0" lang="en-US">
                <a:solidFill>
                  <a:srgbClr val="000000"/>
                </a:solidFill>
                <a:highlight>
                  <a:srgbClr val="FFFFFF"/>
                </a:highlight>
                <a:latin typeface="Arial"/>
                <a:ea typeface="Arial"/>
                <a:cs typeface="Arial"/>
                <a:sym typeface="Arial"/>
              </a:rPr>
              <a:t>Your licensing terms</a:t>
            </a:r>
            <a:endParaRPr b="0" i="0">
              <a:solidFill>
                <a:srgbClr val="000000"/>
              </a:solidFill>
              <a:highlight>
                <a:srgbClr val="FFFFFF"/>
              </a:highlight>
              <a:latin typeface="Arial"/>
              <a:ea typeface="Arial"/>
              <a:cs typeface="Arial"/>
              <a:sym typeface="Arial"/>
            </a:endParaRPr>
          </a:p>
          <a:p>
            <a:pPr indent="-304800" lvl="0" marL="457200" rtl="0" algn="l">
              <a:lnSpc>
                <a:spcPct val="100000"/>
              </a:lnSpc>
              <a:spcBef>
                <a:spcPts val="0"/>
              </a:spcBef>
              <a:spcAft>
                <a:spcPts val="0"/>
              </a:spcAft>
              <a:buClr>
                <a:srgbClr val="000000"/>
              </a:buClr>
              <a:buSzPts val="1200"/>
              <a:buFont typeface="Arial"/>
              <a:buChar char="•"/>
            </a:pPr>
            <a:r>
              <a:rPr lang="en-US">
                <a:solidFill>
                  <a:srgbClr val="000000"/>
                </a:solidFill>
                <a:highlight>
                  <a:srgbClr val="FFFFFF"/>
                </a:highlight>
              </a:rPr>
              <a:t>Take questions from the audience. It’s okay if you don’t know the all the answers</a:t>
            </a:r>
            <a:r>
              <a:rPr b="0" i="0" lang="en-US">
                <a:solidFill>
                  <a:srgbClr val="000000"/>
                </a:solidFill>
                <a:highlight>
                  <a:srgbClr val="FFFFFF"/>
                </a:highlight>
                <a:latin typeface="Arial"/>
                <a:ea typeface="Arial"/>
                <a:cs typeface="Arial"/>
                <a:sym typeface="Arial"/>
              </a:rPr>
              <a:t> </a:t>
            </a:r>
            <a:endParaRPr/>
          </a:p>
          <a:p>
            <a:pPr indent="0" lvl="0" marL="0" rtl="0" algn="l">
              <a:lnSpc>
                <a:spcPct val="100000"/>
              </a:lnSpc>
              <a:spcBef>
                <a:spcPts val="0"/>
              </a:spcBef>
              <a:spcAft>
                <a:spcPts val="0"/>
              </a:spcAft>
              <a:buSzPts val="1400"/>
              <a:buNone/>
            </a:pPr>
            <a:r>
              <a:t/>
            </a:r>
            <a:endParaRPr/>
          </a:p>
        </p:txBody>
      </p:sp>
      <p:sp>
        <p:nvSpPr>
          <p:cNvPr id="375" name="Google Shape;375;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8" name="Google Shape;2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3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5"/>
          <p:cNvSpPr/>
          <p:nvPr>
            <p:ph idx="2" type="pic"/>
          </p:nvPr>
        </p:nvSpPr>
        <p:spPr>
          <a:xfrm>
            <a:off x="5183188" y="987425"/>
            <a:ext cx="6172200" cy="4873625"/>
          </a:xfrm>
          <a:prstGeom prst="rect">
            <a:avLst/>
          </a:prstGeom>
          <a:noFill/>
          <a:ln>
            <a:noFill/>
          </a:ln>
        </p:spPr>
      </p:sp>
      <p:sp>
        <p:nvSpPr>
          <p:cNvPr id="68" name="Google Shape;68;p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000"/>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en.wikipedia.org/wiki/First-sale_doctrin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5.png"/><Relationship Id="rId8"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b="0" l="1112" r="9999" t="0"/>
          <a:stretch/>
        </p:blipFill>
        <p:spPr>
          <a:xfrm>
            <a:off x="20" y="0"/>
            <a:ext cx="12191980" cy="6857990"/>
          </a:xfrm>
          <a:prstGeom prst="rect">
            <a:avLst/>
          </a:prstGeom>
          <a:noFill/>
          <a:ln>
            <a:noFill/>
          </a:ln>
        </p:spPr>
      </p:pic>
      <p:sp>
        <p:nvSpPr>
          <p:cNvPr id="90" name="Google Shape;90;p1"/>
          <p:cNvSpPr txBox="1"/>
          <p:nvPr>
            <p:ph type="ctrTitle"/>
          </p:nvPr>
        </p:nvSpPr>
        <p:spPr>
          <a:xfrm>
            <a:off x="5659718" y="565846"/>
            <a:ext cx="5770281" cy="3617644"/>
          </a:xfrm>
          <a:prstGeom prst="rect">
            <a:avLst/>
          </a:prstGeom>
          <a:noFill/>
          <a:ln>
            <a:noFill/>
          </a:ln>
        </p:spPr>
        <p:txBody>
          <a:bodyPr anchorCtr="0" anchor="b" bIns="45700" lIns="91425" spcFirstLastPara="1" rIns="91425" wrap="square" tIns="45700">
            <a:normAutofit fontScale="90000"/>
          </a:bodyPr>
          <a:lstStyle/>
          <a:p>
            <a:pPr indent="0" lvl="0" marL="0" rtl="0" algn="r">
              <a:lnSpc>
                <a:spcPct val="90000"/>
              </a:lnSpc>
              <a:spcBef>
                <a:spcPts val="0"/>
              </a:spcBef>
              <a:spcAft>
                <a:spcPts val="0"/>
              </a:spcAft>
              <a:buClr>
                <a:srgbClr val="FFFFFF"/>
              </a:buClr>
              <a:buSzPct val="100000"/>
              <a:buFont typeface="Calibri"/>
              <a:buNone/>
            </a:pPr>
            <a:r>
              <a:rPr lang="en-US" sz="6000">
                <a:solidFill>
                  <a:srgbClr val="FFFFFF"/>
                </a:solidFill>
              </a:rPr>
              <a:t>Not Just a PDF on a Website: </a:t>
            </a:r>
            <a:br>
              <a:rPr lang="en-US" sz="6000">
                <a:solidFill>
                  <a:srgbClr val="FFFFFF"/>
                </a:solidFill>
              </a:rPr>
            </a:br>
            <a:r>
              <a:rPr lang="en-US" sz="6000">
                <a:solidFill>
                  <a:srgbClr val="FFFFFF"/>
                </a:solidFill>
              </a:rPr>
              <a:t>Copyright and Self-Publishing for Composers </a:t>
            </a:r>
            <a:endParaRPr/>
          </a:p>
        </p:txBody>
      </p:sp>
      <p:sp>
        <p:nvSpPr>
          <p:cNvPr id="91" name="Google Shape;91;p1"/>
          <p:cNvSpPr txBox="1"/>
          <p:nvPr>
            <p:ph idx="1" type="subTitle"/>
          </p:nvPr>
        </p:nvSpPr>
        <p:spPr>
          <a:xfrm>
            <a:off x="5659718" y="4456144"/>
            <a:ext cx="5770281" cy="1327420"/>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2200"/>
              <a:buNone/>
            </a:pPr>
            <a:r>
              <a:rPr lang="en-US" sz="2200">
                <a:solidFill>
                  <a:srgbClr val="FFFFFF"/>
                </a:solidFill>
              </a:rPr>
              <a:t>Marci Cohen</a:t>
            </a:r>
            <a:br>
              <a:rPr lang="en-US" sz="2200">
                <a:solidFill>
                  <a:srgbClr val="FFFFFF"/>
                </a:solidFill>
              </a:rPr>
            </a:br>
            <a:r>
              <a:rPr lang="en-US" sz="2200">
                <a:solidFill>
                  <a:srgbClr val="FFFFFF"/>
                </a:solidFill>
              </a:rPr>
              <a:t>Head, Music Library (retired)</a:t>
            </a:r>
            <a:br>
              <a:rPr lang="en-US" sz="2200">
                <a:solidFill>
                  <a:srgbClr val="FFFFFF"/>
                </a:solidFill>
              </a:rPr>
            </a:br>
            <a:r>
              <a:rPr lang="en-US" sz="2200">
                <a:solidFill>
                  <a:srgbClr val="FFFFFF"/>
                </a:solidFill>
              </a:rPr>
              <a:t>BU Libraries</a:t>
            </a:r>
            <a:br>
              <a:rPr lang="en-US" sz="2200">
                <a:solidFill>
                  <a:srgbClr val="FFFFFF"/>
                </a:solidFill>
              </a:rPr>
            </a:br>
            <a:r>
              <a:rPr lang="en-US" sz="2200">
                <a:solidFill>
                  <a:srgbClr val="FFFFFF"/>
                </a:solidFill>
              </a:rPr>
              <a:t>April 8, 2025</a:t>
            </a:r>
            <a:endParaRPr/>
          </a:p>
        </p:txBody>
      </p:sp>
      <p:sp>
        <p:nvSpPr>
          <p:cNvPr id="92" name="Google Shape;92;p1"/>
          <p:cNvSpPr txBox="1"/>
          <p:nvPr/>
        </p:nvSpPr>
        <p:spPr>
          <a:xfrm>
            <a:off x="204953" y="5764919"/>
            <a:ext cx="7835461"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Adapted from a slide deck by Kathleen DeLaurenti</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Director, Arthur Friedheim Library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Peabody Institute, Johns Hopkins University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sp>
        <p:nvSpPr>
          <p:cNvPr id="98" name="Google Shape;98;p2"/>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2"/>
          <p:cNvSpPr/>
          <p:nvPr/>
        </p:nvSpPr>
        <p:spPr>
          <a:xfrm flipH="1">
            <a:off x="616533" y="1944913"/>
            <a:ext cx="4023360" cy="274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0" name="Google Shape;100;p2"/>
          <p:cNvSpPr txBox="1"/>
          <p:nvPr/>
        </p:nvSpPr>
        <p:spPr>
          <a:xfrm>
            <a:off x="645066" y="2031101"/>
            <a:ext cx="4282984" cy="351194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Berndt-Morris, Elizabeth, and Sandi-Jo Malmon. “Surveying Composers: Methods of Distribution, Discoverability, and Accessibility of Their Works and the Corresponding Impact on Library Collections.” </a:t>
            </a:r>
            <a:r>
              <a:rPr b="0" i="1" lang="en-US" sz="1800" u="none" cap="none" strike="noStrike">
                <a:solidFill>
                  <a:schemeClr val="dk1"/>
                </a:solidFill>
                <a:latin typeface="Calibri"/>
                <a:ea typeface="Calibri"/>
                <a:cs typeface="Calibri"/>
                <a:sym typeface="Calibri"/>
              </a:rPr>
              <a:t>Fontes Artis Musicae</a:t>
            </a:r>
            <a:r>
              <a:rPr b="0" i="0" lang="en-US" sz="1800" u="none" cap="none" strike="noStrike">
                <a:solidFill>
                  <a:schemeClr val="dk1"/>
                </a:solidFill>
                <a:latin typeface="Calibri"/>
                <a:ea typeface="Calibri"/>
                <a:cs typeface="Calibri"/>
                <a:sym typeface="Calibri"/>
              </a:rPr>
              <a:t>, vol. 67, no. 2, 2020, pp. 81–98, https://doi.org/10.1353/fam.2020.0007.</a:t>
            </a:r>
            <a:endParaRPr b="0" i="0" sz="1800" u="none" cap="none" strike="noStrike">
              <a:solidFill>
                <a:schemeClr val="dk1"/>
              </a:solidFill>
              <a:latin typeface="Calibri"/>
              <a:ea typeface="Calibri"/>
              <a:cs typeface="Calibri"/>
              <a:sym typeface="Calibri"/>
            </a:endParaRPr>
          </a:p>
        </p:txBody>
      </p:sp>
      <p:sp>
        <p:nvSpPr>
          <p:cNvPr id="101" name="Google Shape;101;p2"/>
          <p:cNvSpPr/>
          <p:nvPr/>
        </p:nvSpPr>
        <p:spPr>
          <a:xfrm rot="5400000">
            <a:off x="-225843" y="6053360"/>
            <a:ext cx="740664" cy="15412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2"/>
          <p:cNvSpPr/>
          <p:nvPr/>
        </p:nvSpPr>
        <p:spPr>
          <a:xfrm rot="5400000">
            <a:off x="5904923" y="215201"/>
            <a:ext cx="740664" cy="1183349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p2"/>
          <p:cNvSpPr/>
          <p:nvPr/>
        </p:nvSpPr>
        <p:spPr>
          <a:xfrm>
            <a:off x="5696793" y="354959"/>
            <a:ext cx="6184973" cy="5915212"/>
          </a:xfrm>
          <a:prstGeom prst="rect">
            <a:avLst/>
          </a:prstGeom>
          <a:solidFill>
            <a:schemeClr val="lt1"/>
          </a:solidFill>
          <a:ln>
            <a:noFill/>
          </a:ln>
          <a:effectLst>
            <a:outerShdw blurRad="139700" rotWithShape="0" algn="t" dir="5400000" dist="127000">
              <a:srgbClr val="000000">
                <a:alpha val="1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04" name="Google Shape;104;p2"/>
          <p:cNvPicPr preferRelativeResize="0"/>
          <p:nvPr/>
        </p:nvPicPr>
        <p:blipFill rotWithShape="1">
          <a:blip r:embed="rId3">
            <a:alphaModFix/>
          </a:blip>
          <a:srcRect b="0" l="0" r="0" t="0"/>
          <a:stretch/>
        </p:blipFill>
        <p:spPr>
          <a:xfrm>
            <a:off x="6425849" y="650494"/>
            <a:ext cx="4751796" cy="532414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ph type="title"/>
          </p:nvPr>
        </p:nvSpPr>
        <p:spPr>
          <a:xfrm>
            <a:off x="831850" y="1709738"/>
            <a:ext cx="10515600" cy="2852737"/>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Calibri"/>
              <a:buNone/>
            </a:pPr>
            <a:r>
              <a:rPr lang="en-US">
                <a:solidFill>
                  <a:schemeClr val="lt1"/>
                </a:solidFill>
                <a:latin typeface="Calibri"/>
                <a:ea typeface="Calibri"/>
                <a:cs typeface="Calibri"/>
                <a:sym typeface="Calibri"/>
              </a:rPr>
              <a:t>Copyright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16" name="Google Shape;116;p4"/>
          <p:cNvGrpSpPr/>
          <p:nvPr/>
        </p:nvGrpSpPr>
        <p:grpSpPr>
          <a:xfrm flipH="1">
            <a:off x="534368" y="563918"/>
            <a:ext cx="4119932" cy="5978614"/>
            <a:chOff x="7513372" y="803186"/>
            <a:chExt cx="4163968" cy="5978614"/>
          </a:xfrm>
        </p:grpSpPr>
        <p:sp>
          <p:nvSpPr>
            <p:cNvPr id="117" name="Google Shape;117;p4"/>
            <p:cNvSpPr/>
            <p:nvPr/>
          </p:nvSpPr>
          <p:spPr>
            <a:xfrm>
              <a:off x="10989586" y="1070835"/>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3F76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8" name="Google Shape;118;p4"/>
            <p:cNvSpPr/>
            <p:nvPr/>
          </p:nvSpPr>
          <p:spPr>
            <a:xfrm>
              <a:off x="10988949" y="803186"/>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2A4F1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p4"/>
            <p:cNvSpPr/>
            <p:nvPr/>
          </p:nvSpPr>
          <p:spPr>
            <a:xfrm>
              <a:off x="7513372" y="804101"/>
              <a:ext cx="3880238"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0" name="Google Shape;120;p4"/>
          <p:cNvSpPr txBox="1"/>
          <p:nvPr>
            <p:ph type="title"/>
          </p:nvPr>
        </p:nvSpPr>
        <p:spPr>
          <a:xfrm>
            <a:off x="1098468" y="885651"/>
            <a:ext cx="3229803" cy="46246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800"/>
              <a:buFont typeface="Calibri"/>
              <a:buNone/>
            </a:pPr>
            <a:r>
              <a:rPr lang="en-US" sz="4800">
                <a:solidFill>
                  <a:srgbClr val="FFFFFF"/>
                </a:solidFill>
              </a:rPr>
              <a:t>What is copyright?</a:t>
            </a:r>
            <a:endParaRPr/>
          </a:p>
        </p:txBody>
      </p:sp>
      <p:sp>
        <p:nvSpPr>
          <p:cNvPr id="121" name="Google Shape;121;p4"/>
          <p:cNvSpPr txBox="1"/>
          <p:nvPr>
            <p:ph idx="1" type="body"/>
          </p:nvPr>
        </p:nvSpPr>
        <p:spPr>
          <a:xfrm>
            <a:off x="4978708" y="885651"/>
            <a:ext cx="6525220" cy="46168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en-US" sz="3600"/>
              <a:t>Copyright is a type of intellectual property that protects </a:t>
            </a:r>
            <a:r>
              <a:rPr b="1" lang="en-US" sz="3600"/>
              <a:t>original works of authorship </a:t>
            </a:r>
            <a:r>
              <a:rPr lang="en-US" sz="3600"/>
              <a:t>as soon as an author fixes the work in a </a:t>
            </a:r>
            <a:r>
              <a:rPr b="1" lang="en-US" sz="3600"/>
              <a:t>tangible form of expression</a:t>
            </a:r>
            <a:r>
              <a:rPr lang="en-US" sz="3600"/>
              <a:t>.</a:t>
            </a:r>
            <a:endParaRPr/>
          </a:p>
          <a:p>
            <a:pPr indent="0" lvl="0" marL="0" rtl="0" algn="l">
              <a:lnSpc>
                <a:spcPct val="90000"/>
              </a:lnSpc>
              <a:spcBef>
                <a:spcPts val="1000"/>
              </a:spcBef>
              <a:spcAft>
                <a:spcPts val="0"/>
              </a:spcAft>
              <a:buClr>
                <a:schemeClr val="dk1"/>
              </a:buClr>
              <a:buSzPts val="2000"/>
              <a:buNone/>
            </a:pPr>
            <a:r>
              <a:t/>
            </a:r>
            <a:endParaRPr b="1"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28" name="Google Shape;128;p5"/>
          <p:cNvGrpSpPr/>
          <p:nvPr/>
        </p:nvGrpSpPr>
        <p:grpSpPr>
          <a:xfrm flipH="1">
            <a:off x="534368" y="563918"/>
            <a:ext cx="4119932" cy="5978614"/>
            <a:chOff x="7513372" y="803186"/>
            <a:chExt cx="4163968" cy="5978614"/>
          </a:xfrm>
        </p:grpSpPr>
        <p:sp>
          <p:nvSpPr>
            <p:cNvPr id="129" name="Google Shape;129;p5"/>
            <p:cNvSpPr/>
            <p:nvPr/>
          </p:nvSpPr>
          <p:spPr>
            <a:xfrm>
              <a:off x="10989586" y="1070835"/>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3F76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0" name="Google Shape;130;p5"/>
            <p:cNvSpPr/>
            <p:nvPr/>
          </p:nvSpPr>
          <p:spPr>
            <a:xfrm>
              <a:off x="10988949" y="803186"/>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2A4F1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p5"/>
            <p:cNvSpPr/>
            <p:nvPr/>
          </p:nvSpPr>
          <p:spPr>
            <a:xfrm>
              <a:off x="7513372" y="804101"/>
              <a:ext cx="3880238"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2" name="Google Shape;132;p5"/>
          <p:cNvSpPr txBox="1"/>
          <p:nvPr>
            <p:ph type="title"/>
          </p:nvPr>
        </p:nvSpPr>
        <p:spPr>
          <a:xfrm>
            <a:off x="1098468" y="885651"/>
            <a:ext cx="3229803" cy="46246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rPr>
              <a:t>What is copyrightable?</a:t>
            </a:r>
            <a:endParaRPr/>
          </a:p>
        </p:txBody>
      </p:sp>
      <p:sp>
        <p:nvSpPr>
          <p:cNvPr id="133" name="Google Shape;133;p5"/>
          <p:cNvSpPr txBox="1"/>
          <p:nvPr>
            <p:ph idx="1" type="body"/>
          </p:nvPr>
        </p:nvSpPr>
        <p:spPr>
          <a:xfrm>
            <a:off x="4937672" y="563918"/>
            <a:ext cx="6550136" cy="5363916"/>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800"/>
              <a:buNone/>
            </a:pPr>
            <a:r>
              <a:rPr lang="en-US" sz="3800"/>
              <a:t>Two-factor test in the United States for copyrightability:</a:t>
            </a:r>
            <a:endParaRPr/>
          </a:p>
          <a:p>
            <a:pPr indent="-285750" lvl="1" marL="742950" rtl="0" algn="l">
              <a:lnSpc>
                <a:spcPct val="100000"/>
              </a:lnSpc>
              <a:spcBef>
                <a:spcPts val="0"/>
              </a:spcBef>
              <a:spcAft>
                <a:spcPts val="0"/>
              </a:spcAft>
              <a:buClr>
                <a:schemeClr val="dk1"/>
              </a:buClr>
              <a:buSzPts val="3800"/>
              <a:buFont typeface="Arial"/>
              <a:buChar char="•"/>
            </a:pPr>
            <a:r>
              <a:rPr lang="en-US" sz="3800"/>
              <a:t>Is the work unique?</a:t>
            </a:r>
            <a:endParaRPr/>
          </a:p>
          <a:p>
            <a:pPr indent="-285750" lvl="1" marL="742950" rtl="0" algn="l">
              <a:lnSpc>
                <a:spcPct val="100000"/>
              </a:lnSpc>
              <a:spcBef>
                <a:spcPts val="0"/>
              </a:spcBef>
              <a:spcAft>
                <a:spcPts val="0"/>
              </a:spcAft>
              <a:buClr>
                <a:schemeClr val="dk1"/>
              </a:buClr>
              <a:buSzPts val="3800"/>
              <a:buFont typeface="Arial"/>
              <a:buChar char="•"/>
            </a:pPr>
            <a:r>
              <a:rPr lang="en-US" sz="3800"/>
              <a:t>Is it fixed in some format?</a:t>
            </a:r>
            <a:endParaRPr/>
          </a:p>
          <a:p>
            <a:pPr indent="-44450" lvl="1" marL="742950" rtl="0" algn="l">
              <a:lnSpc>
                <a:spcPct val="100000"/>
              </a:lnSpc>
              <a:spcBef>
                <a:spcPts val="0"/>
              </a:spcBef>
              <a:spcAft>
                <a:spcPts val="0"/>
              </a:spcAft>
              <a:buClr>
                <a:schemeClr val="dk1"/>
              </a:buClr>
              <a:buSzPts val="3800"/>
              <a:buFont typeface="Arial"/>
              <a:buNone/>
            </a:pPr>
            <a:r>
              <a:t/>
            </a:r>
            <a:endParaRPr sz="3800"/>
          </a:p>
          <a:p>
            <a:pPr indent="0" lvl="0" marL="0" rtl="0" algn="l">
              <a:lnSpc>
                <a:spcPct val="100000"/>
              </a:lnSpc>
              <a:spcBef>
                <a:spcPts val="0"/>
              </a:spcBef>
              <a:spcAft>
                <a:spcPts val="0"/>
              </a:spcAft>
              <a:buClr>
                <a:schemeClr val="dk1"/>
              </a:buClr>
              <a:buSzPts val="3800"/>
              <a:buNone/>
            </a:pPr>
            <a:r>
              <a:rPr lang="en-US" sz="3800"/>
              <a:t>Improvising at the farmer’s market may be unique, but if it wasn’t captured in some way, you cannot copyright 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6"/>
          <p:cNvSpPr txBox="1"/>
          <p:nvPr>
            <p:ph type="title"/>
          </p:nvPr>
        </p:nvSpPr>
        <p:spPr>
          <a:xfrm>
            <a:off x="770878" y="952022"/>
            <a:ext cx="4606280" cy="51570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sz="4400"/>
              <a:t>What ISN’T copyrightable?</a:t>
            </a:r>
            <a:endParaRPr/>
          </a:p>
        </p:txBody>
      </p:sp>
      <p:grpSp>
        <p:nvGrpSpPr>
          <p:cNvPr id="139" name="Google Shape;139;p6"/>
          <p:cNvGrpSpPr/>
          <p:nvPr/>
        </p:nvGrpSpPr>
        <p:grpSpPr>
          <a:xfrm>
            <a:off x="5912088" y="952022"/>
            <a:ext cx="5157049" cy="5157049"/>
            <a:chOff x="367210" y="0"/>
            <a:chExt cx="5157049" cy="5157049"/>
          </a:xfrm>
        </p:grpSpPr>
        <p:sp>
          <p:nvSpPr>
            <p:cNvPr id="140" name="Google Shape;140;p6"/>
            <p:cNvSpPr/>
            <p:nvPr/>
          </p:nvSpPr>
          <p:spPr>
            <a:xfrm>
              <a:off x="367210" y="0"/>
              <a:ext cx="5157049" cy="5157049"/>
            </a:xfrm>
            <a:prstGeom prst="diamond">
              <a:avLst/>
            </a:prstGeom>
            <a:solidFill>
              <a:srgbClr val="D9E5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6"/>
            <p:cNvSpPr/>
            <p:nvPr/>
          </p:nvSpPr>
          <p:spPr>
            <a:xfrm>
              <a:off x="857130" y="489919"/>
              <a:ext cx="2011249" cy="2011249"/>
            </a:xfrm>
            <a:prstGeom prst="roundRect">
              <a:avLst>
                <a:gd fmla="val 16667" name="adj"/>
              </a:avLst>
            </a:prstGeom>
            <a:solidFill>
              <a:srgbClr val="8AB83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6"/>
            <p:cNvSpPr txBox="1"/>
            <p:nvPr/>
          </p:nvSpPr>
          <p:spPr>
            <a:xfrm>
              <a:off x="955311" y="588100"/>
              <a:ext cx="1814887" cy="181488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Calibri"/>
                <a:buNone/>
              </a:pPr>
              <a:r>
                <a:rPr b="0" i="0" lang="en-US" sz="1900" u="none" cap="none" strike="noStrike">
                  <a:solidFill>
                    <a:schemeClr val="lt1"/>
                  </a:solidFill>
                  <a:latin typeface="Calibri"/>
                  <a:ea typeface="Calibri"/>
                  <a:cs typeface="Calibri"/>
                  <a:sym typeface="Calibri"/>
                </a:rPr>
                <a:t>Facts</a:t>
              </a:r>
              <a:endParaRPr b="0" i="0" sz="1400" u="none" cap="none" strike="noStrike">
                <a:solidFill>
                  <a:srgbClr val="000000"/>
                </a:solidFill>
                <a:latin typeface="Arial"/>
                <a:ea typeface="Arial"/>
                <a:cs typeface="Arial"/>
                <a:sym typeface="Arial"/>
              </a:endParaRPr>
            </a:p>
          </p:txBody>
        </p:sp>
        <p:sp>
          <p:nvSpPr>
            <p:cNvPr id="143" name="Google Shape;143;p6"/>
            <p:cNvSpPr/>
            <p:nvPr/>
          </p:nvSpPr>
          <p:spPr>
            <a:xfrm>
              <a:off x="3023091" y="489919"/>
              <a:ext cx="2011249" cy="2011249"/>
            </a:xfrm>
            <a:prstGeom prst="roundRect">
              <a:avLst>
                <a:gd fmla="val 16667" name="adj"/>
              </a:avLst>
            </a:prstGeom>
            <a:solidFill>
              <a:srgbClr val="BFCE3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6"/>
            <p:cNvSpPr txBox="1"/>
            <p:nvPr/>
          </p:nvSpPr>
          <p:spPr>
            <a:xfrm>
              <a:off x="3121272" y="588100"/>
              <a:ext cx="1814887" cy="181488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Calibri"/>
                <a:buNone/>
              </a:pPr>
              <a:r>
                <a:rPr b="0" i="0" lang="en-US" sz="1900" u="none" cap="none" strike="noStrike">
                  <a:solidFill>
                    <a:schemeClr val="lt1"/>
                  </a:solidFill>
                  <a:latin typeface="Calibri"/>
                  <a:ea typeface="Calibri"/>
                  <a:cs typeface="Calibri"/>
                  <a:sym typeface="Calibri"/>
                </a:rPr>
                <a:t>Works created by the U.S. federal government</a:t>
              </a:r>
              <a:endParaRPr b="0" i="0" sz="1400" u="none" cap="none" strike="noStrike">
                <a:solidFill>
                  <a:srgbClr val="000000"/>
                </a:solidFill>
                <a:latin typeface="Arial"/>
                <a:ea typeface="Arial"/>
                <a:cs typeface="Arial"/>
                <a:sym typeface="Arial"/>
              </a:endParaRPr>
            </a:p>
          </p:txBody>
        </p:sp>
        <p:sp>
          <p:nvSpPr>
            <p:cNvPr id="145" name="Google Shape;145;p6"/>
            <p:cNvSpPr/>
            <p:nvPr/>
          </p:nvSpPr>
          <p:spPr>
            <a:xfrm>
              <a:off x="857130" y="2655880"/>
              <a:ext cx="2011249" cy="2011249"/>
            </a:xfrm>
            <a:prstGeom prst="roundRect">
              <a:avLst>
                <a:gd fmla="val 16667" name="adj"/>
              </a:avLst>
            </a:prstGeom>
            <a:solidFill>
              <a:srgbClr val="00967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6"/>
            <p:cNvSpPr txBox="1"/>
            <p:nvPr/>
          </p:nvSpPr>
          <p:spPr>
            <a:xfrm>
              <a:off x="955311" y="2754061"/>
              <a:ext cx="1814887" cy="181488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Calibri"/>
                <a:buNone/>
              </a:pPr>
              <a:r>
                <a:rPr b="0" i="0" lang="en-US" sz="1900" u="none" cap="none" strike="noStrike">
                  <a:solidFill>
                    <a:schemeClr val="lt1"/>
                  </a:solidFill>
                  <a:latin typeface="Calibri"/>
                  <a:ea typeface="Calibri"/>
                  <a:cs typeface="Calibri"/>
                  <a:sym typeface="Calibri"/>
                </a:rPr>
                <a:t>Ideas:</a:t>
              </a:r>
              <a:endParaRPr b="0" i="0" sz="1400" u="none" cap="none" strike="noStrike">
                <a:solidFill>
                  <a:srgbClr val="000000"/>
                </a:solidFill>
                <a:latin typeface="Arial"/>
                <a:ea typeface="Arial"/>
                <a:cs typeface="Arial"/>
                <a:sym typeface="Arial"/>
              </a:endParaRPr>
            </a:p>
          </p:txBody>
        </p:sp>
        <p:sp>
          <p:nvSpPr>
            <p:cNvPr id="147" name="Google Shape;147;p6"/>
            <p:cNvSpPr/>
            <p:nvPr/>
          </p:nvSpPr>
          <p:spPr>
            <a:xfrm>
              <a:off x="3023091" y="2655880"/>
              <a:ext cx="2011249" cy="2011249"/>
            </a:xfrm>
            <a:prstGeom prst="roundRect">
              <a:avLst>
                <a:gd fmla="val 16667" name="adj"/>
              </a:avLst>
            </a:prstGeom>
            <a:solidFill>
              <a:schemeClr val="accent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6"/>
            <p:cNvSpPr txBox="1"/>
            <p:nvPr/>
          </p:nvSpPr>
          <p:spPr>
            <a:xfrm>
              <a:off x="3121272" y="2754061"/>
              <a:ext cx="1814887" cy="1814887"/>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Calibri"/>
                <a:buNone/>
              </a:pPr>
              <a:r>
                <a:rPr b="0" i="0" lang="en-US" sz="1900" u="none" cap="none" strike="noStrike">
                  <a:solidFill>
                    <a:schemeClr val="lt1"/>
                  </a:solidFill>
                  <a:latin typeface="Calibri"/>
                  <a:ea typeface="Calibri"/>
                  <a:cs typeface="Calibri"/>
                  <a:sym typeface="Calibri"/>
                </a:rPr>
                <a:t>You can copyright *your* love song, but not the idea of a love songs</a:t>
              </a:r>
              <a:br>
                <a:rPr b="0" i="0" lang="en-US" sz="1900" u="none" cap="none" strike="noStrike">
                  <a:solidFill>
                    <a:schemeClr val="lt1"/>
                  </a:solidFill>
                  <a:latin typeface="Calibri"/>
                  <a:ea typeface="Calibri"/>
                  <a:cs typeface="Calibri"/>
                  <a:sym typeface="Calibri"/>
                </a:rPr>
              </a:br>
              <a:endParaRPr b="0" i="0" sz="1900" u="none" cap="none" strike="noStrike">
                <a:solidFill>
                  <a:schemeClr val="lt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sp>
        <p:nvSpPr>
          <p:cNvPr id="154" name="Google Shape;154;p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55" name="Google Shape;155;p7"/>
          <p:cNvGrpSpPr/>
          <p:nvPr/>
        </p:nvGrpSpPr>
        <p:grpSpPr>
          <a:xfrm flipH="1">
            <a:off x="534368" y="563918"/>
            <a:ext cx="4119932" cy="5978614"/>
            <a:chOff x="7513372" y="803186"/>
            <a:chExt cx="4163968" cy="5978614"/>
          </a:xfrm>
        </p:grpSpPr>
        <p:sp>
          <p:nvSpPr>
            <p:cNvPr id="156" name="Google Shape;156;p7"/>
            <p:cNvSpPr/>
            <p:nvPr/>
          </p:nvSpPr>
          <p:spPr>
            <a:xfrm>
              <a:off x="10989586" y="1070835"/>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3F76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p7"/>
            <p:cNvSpPr/>
            <p:nvPr/>
          </p:nvSpPr>
          <p:spPr>
            <a:xfrm>
              <a:off x="10988949" y="803186"/>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2A4F1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p7"/>
            <p:cNvSpPr/>
            <p:nvPr/>
          </p:nvSpPr>
          <p:spPr>
            <a:xfrm>
              <a:off x="7513372" y="804101"/>
              <a:ext cx="3880238"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p7"/>
          <p:cNvSpPr txBox="1"/>
          <p:nvPr>
            <p:ph type="title"/>
          </p:nvPr>
        </p:nvSpPr>
        <p:spPr>
          <a:xfrm>
            <a:off x="1098468" y="885651"/>
            <a:ext cx="3229803" cy="46246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800"/>
              <a:buFont typeface="Calibri"/>
              <a:buNone/>
            </a:pPr>
            <a:r>
              <a:rPr lang="en-US" sz="4800">
                <a:solidFill>
                  <a:srgbClr val="FFFFFF"/>
                </a:solidFill>
              </a:rPr>
              <a:t>Rights</a:t>
            </a:r>
            <a:endParaRPr/>
          </a:p>
        </p:txBody>
      </p:sp>
      <p:sp>
        <p:nvSpPr>
          <p:cNvPr id="160" name="Google Shape;160;p7"/>
          <p:cNvSpPr txBox="1"/>
          <p:nvPr>
            <p:ph idx="1" type="body"/>
          </p:nvPr>
        </p:nvSpPr>
        <p:spPr>
          <a:xfrm>
            <a:off x="4978708" y="885651"/>
            <a:ext cx="6525220" cy="4616849"/>
          </a:xfrm>
          <a:prstGeom prst="rect">
            <a:avLst/>
          </a:prstGeom>
          <a:noFill/>
          <a:ln>
            <a:noFill/>
          </a:ln>
        </p:spPr>
        <p:txBody>
          <a:bodyPr anchorCtr="0" anchor="ctr" bIns="45700" lIns="91425" spcFirstLastPara="1" rIns="91425" wrap="square" tIns="45700">
            <a:normAutofit/>
          </a:bodyPr>
          <a:lstStyle/>
          <a:p>
            <a:pPr indent="-285750" lvl="0" marL="285750" rtl="0" algn="l">
              <a:lnSpc>
                <a:spcPct val="100000"/>
              </a:lnSpc>
              <a:spcBef>
                <a:spcPts val="0"/>
              </a:spcBef>
              <a:spcAft>
                <a:spcPts val="0"/>
              </a:spcAft>
              <a:buClr>
                <a:schemeClr val="dk1"/>
              </a:buClr>
              <a:buSzPts val="4000"/>
              <a:buFont typeface="Arial"/>
              <a:buChar char="•"/>
            </a:pPr>
            <a:r>
              <a:rPr lang="en-US" sz="4000"/>
              <a:t>Reproduce </a:t>
            </a:r>
            <a:endParaRPr/>
          </a:p>
          <a:p>
            <a:pPr indent="-285750" lvl="0" marL="285750" rtl="0" algn="l">
              <a:lnSpc>
                <a:spcPct val="100000"/>
              </a:lnSpc>
              <a:spcBef>
                <a:spcPts val="0"/>
              </a:spcBef>
              <a:spcAft>
                <a:spcPts val="0"/>
              </a:spcAft>
              <a:buClr>
                <a:schemeClr val="dk1"/>
              </a:buClr>
              <a:buSzPts val="4000"/>
              <a:buFont typeface="Arial"/>
              <a:buChar char="•"/>
            </a:pPr>
            <a:r>
              <a:rPr lang="en-US" sz="4000"/>
              <a:t>Prepare derivative works </a:t>
            </a:r>
            <a:endParaRPr/>
          </a:p>
          <a:p>
            <a:pPr indent="-285750" lvl="0" marL="285750" rtl="0" algn="l">
              <a:lnSpc>
                <a:spcPct val="100000"/>
              </a:lnSpc>
              <a:spcBef>
                <a:spcPts val="0"/>
              </a:spcBef>
              <a:spcAft>
                <a:spcPts val="0"/>
              </a:spcAft>
              <a:buClr>
                <a:schemeClr val="dk1"/>
              </a:buClr>
              <a:buSzPts val="4000"/>
              <a:buFont typeface="Arial"/>
              <a:buChar char="•"/>
            </a:pPr>
            <a:r>
              <a:rPr lang="en-US" sz="4000"/>
              <a:t>Distribute copies </a:t>
            </a:r>
            <a:endParaRPr/>
          </a:p>
          <a:p>
            <a:pPr indent="-285750" lvl="0" marL="285750" rtl="0" algn="l">
              <a:lnSpc>
                <a:spcPct val="100000"/>
              </a:lnSpc>
              <a:spcBef>
                <a:spcPts val="0"/>
              </a:spcBef>
              <a:spcAft>
                <a:spcPts val="0"/>
              </a:spcAft>
              <a:buClr>
                <a:schemeClr val="dk1"/>
              </a:buClr>
              <a:buSzPts val="4000"/>
              <a:buFont typeface="Arial"/>
              <a:buChar char="•"/>
            </a:pPr>
            <a:r>
              <a:rPr lang="en-US" sz="4000"/>
              <a:t>Perform the work publicly </a:t>
            </a:r>
            <a:endParaRPr/>
          </a:p>
          <a:p>
            <a:pPr indent="-285750" lvl="0" marL="285750" rtl="0" algn="l">
              <a:lnSpc>
                <a:spcPct val="100000"/>
              </a:lnSpc>
              <a:spcBef>
                <a:spcPts val="0"/>
              </a:spcBef>
              <a:spcAft>
                <a:spcPts val="0"/>
              </a:spcAft>
              <a:buClr>
                <a:schemeClr val="dk1"/>
              </a:buClr>
              <a:buSzPts val="4000"/>
              <a:buFont typeface="Arial"/>
              <a:buChar char="•"/>
            </a:pPr>
            <a:r>
              <a:rPr lang="en-US" sz="4000"/>
              <a:t>Display the work publicly </a:t>
            </a:r>
            <a:endParaRPr/>
          </a:p>
          <a:p>
            <a:pPr indent="-285750" lvl="0" marL="285750" rtl="0" algn="l">
              <a:lnSpc>
                <a:spcPct val="100000"/>
              </a:lnSpc>
              <a:spcBef>
                <a:spcPts val="0"/>
              </a:spcBef>
              <a:spcAft>
                <a:spcPts val="0"/>
              </a:spcAft>
              <a:buClr>
                <a:schemeClr val="dk1"/>
              </a:buClr>
              <a:buSzPts val="4000"/>
              <a:buFont typeface="Arial"/>
              <a:buChar char="•"/>
            </a:pPr>
            <a:r>
              <a:rPr lang="en-US" sz="4000"/>
              <a:t>Digital audio transmission</a:t>
            </a:r>
            <a:endParaRPr sz="4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p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67" name="Google Shape;167;p8"/>
          <p:cNvGrpSpPr/>
          <p:nvPr/>
        </p:nvGrpSpPr>
        <p:grpSpPr>
          <a:xfrm flipH="1">
            <a:off x="534368" y="563918"/>
            <a:ext cx="4119932" cy="5978614"/>
            <a:chOff x="7513372" y="803186"/>
            <a:chExt cx="4163968" cy="5978614"/>
          </a:xfrm>
        </p:grpSpPr>
        <p:sp>
          <p:nvSpPr>
            <p:cNvPr id="168" name="Google Shape;168;p8"/>
            <p:cNvSpPr/>
            <p:nvPr/>
          </p:nvSpPr>
          <p:spPr>
            <a:xfrm>
              <a:off x="10989586" y="1070835"/>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3F76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8"/>
            <p:cNvSpPr/>
            <p:nvPr/>
          </p:nvSpPr>
          <p:spPr>
            <a:xfrm>
              <a:off x="10988949" y="803186"/>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2A4F1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8"/>
            <p:cNvSpPr/>
            <p:nvPr/>
          </p:nvSpPr>
          <p:spPr>
            <a:xfrm>
              <a:off x="7513372" y="804101"/>
              <a:ext cx="3880238"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1" name="Google Shape;171;p8"/>
          <p:cNvSpPr txBox="1"/>
          <p:nvPr>
            <p:ph type="title"/>
          </p:nvPr>
        </p:nvSpPr>
        <p:spPr>
          <a:xfrm>
            <a:off x="1098468" y="885651"/>
            <a:ext cx="3229803" cy="46246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800"/>
              <a:buFont typeface="Calibri"/>
              <a:buNone/>
            </a:pPr>
            <a:r>
              <a:rPr lang="en-US" sz="4800">
                <a:solidFill>
                  <a:srgbClr val="FFFFFF"/>
                </a:solidFill>
              </a:rPr>
              <a:t>Length</a:t>
            </a:r>
            <a:endParaRPr/>
          </a:p>
        </p:txBody>
      </p:sp>
      <p:sp>
        <p:nvSpPr>
          <p:cNvPr id="172" name="Google Shape;172;p8"/>
          <p:cNvSpPr txBox="1"/>
          <p:nvPr>
            <p:ph idx="1" type="body"/>
          </p:nvPr>
        </p:nvSpPr>
        <p:spPr>
          <a:xfrm>
            <a:off x="4978708" y="885651"/>
            <a:ext cx="6525220" cy="4616849"/>
          </a:xfrm>
          <a:prstGeom prst="rect">
            <a:avLst/>
          </a:prstGeom>
          <a:noFill/>
          <a:ln>
            <a:noFill/>
          </a:ln>
        </p:spPr>
        <p:txBody>
          <a:bodyPr anchorCtr="0" anchor="ctr" bIns="45700" lIns="91425" spcFirstLastPara="1" rIns="91425" wrap="square" tIns="45700">
            <a:normAutofit fontScale="92500"/>
          </a:bodyPr>
          <a:lstStyle/>
          <a:p>
            <a:pPr indent="-285750" lvl="0" marL="285750" rtl="0" algn="l">
              <a:lnSpc>
                <a:spcPct val="100000"/>
              </a:lnSpc>
              <a:spcBef>
                <a:spcPts val="0"/>
              </a:spcBef>
              <a:spcAft>
                <a:spcPts val="0"/>
              </a:spcAft>
              <a:buClr>
                <a:schemeClr val="dk1"/>
              </a:buClr>
              <a:buSzPct val="100000"/>
              <a:buFont typeface="Arial"/>
              <a:buChar char="•"/>
            </a:pPr>
            <a:r>
              <a:rPr lang="en-US" sz="4000"/>
              <a:t>Short answer: For works created on or after January 1, 1978, </a:t>
            </a:r>
            <a:r>
              <a:rPr b="1" lang="en-US" sz="4000"/>
              <a:t>life of the author plus 70 years</a:t>
            </a:r>
            <a:r>
              <a:rPr lang="en-US" sz="4000"/>
              <a:t>.</a:t>
            </a:r>
            <a:endParaRPr/>
          </a:p>
          <a:p>
            <a:pPr indent="-50800" lvl="0" marL="285750" rtl="0" algn="l">
              <a:lnSpc>
                <a:spcPct val="100000"/>
              </a:lnSpc>
              <a:spcBef>
                <a:spcPts val="0"/>
              </a:spcBef>
              <a:spcAft>
                <a:spcPts val="0"/>
              </a:spcAft>
              <a:buClr>
                <a:schemeClr val="dk1"/>
              </a:buClr>
              <a:buSzPct val="100000"/>
              <a:buFont typeface="Arial"/>
              <a:buNone/>
            </a:pPr>
            <a:r>
              <a:t/>
            </a:r>
            <a:endParaRPr sz="4000"/>
          </a:p>
          <a:p>
            <a:pPr indent="-285750" lvl="0" marL="285750" rtl="0" algn="l">
              <a:lnSpc>
                <a:spcPct val="100000"/>
              </a:lnSpc>
              <a:spcBef>
                <a:spcPts val="0"/>
              </a:spcBef>
              <a:spcAft>
                <a:spcPts val="0"/>
              </a:spcAft>
              <a:buClr>
                <a:schemeClr val="dk1"/>
              </a:buClr>
              <a:buSzPct val="100000"/>
              <a:buFont typeface="Arial"/>
              <a:buChar char="•"/>
            </a:pPr>
            <a:r>
              <a:rPr lang="en-US" sz="4000"/>
              <a:t>Long answer: There are lots of exceptions, including different rules for works created earlier.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9"/>
          <p:cNvSpPr txBox="1"/>
          <p:nvPr>
            <p:ph type="title"/>
          </p:nvPr>
        </p:nvSpPr>
        <p:spPr>
          <a:xfrm>
            <a:off x="831850" y="1709738"/>
            <a:ext cx="10515600" cy="2852737"/>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Calibri"/>
              <a:buNone/>
            </a:pPr>
            <a:r>
              <a:rPr lang="en-US">
                <a:solidFill>
                  <a:schemeClr val="lt1"/>
                </a:solidFill>
                <a:latin typeface="Calibri"/>
                <a:ea typeface="Calibri"/>
                <a:cs typeface="Calibri"/>
                <a:sym typeface="Calibri"/>
              </a:rPr>
              <a:t>Music Copyright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p1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85" name="Google Shape;185;p10"/>
          <p:cNvGrpSpPr/>
          <p:nvPr/>
        </p:nvGrpSpPr>
        <p:grpSpPr>
          <a:xfrm flipH="1">
            <a:off x="534368" y="563918"/>
            <a:ext cx="4119932" cy="5978614"/>
            <a:chOff x="7513372" y="803186"/>
            <a:chExt cx="4163968" cy="5978614"/>
          </a:xfrm>
        </p:grpSpPr>
        <p:sp>
          <p:nvSpPr>
            <p:cNvPr id="186" name="Google Shape;186;p10"/>
            <p:cNvSpPr/>
            <p:nvPr/>
          </p:nvSpPr>
          <p:spPr>
            <a:xfrm>
              <a:off x="10989586" y="1070835"/>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3F76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p10"/>
            <p:cNvSpPr/>
            <p:nvPr/>
          </p:nvSpPr>
          <p:spPr>
            <a:xfrm>
              <a:off x="10988949" y="803186"/>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2A4F1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10"/>
            <p:cNvSpPr/>
            <p:nvPr/>
          </p:nvSpPr>
          <p:spPr>
            <a:xfrm>
              <a:off x="7513372" y="804101"/>
              <a:ext cx="3880238"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9" name="Google Shape;189;p10"/>
          <p:cNvSpPr txBox="1"/>
          <p:nvPr>
            <p:ph type="title"/>
          </p:nvPr>
        </p:nvSpPr>
        <p:spPr>
          <a:xfrm>
            <a:off x="1098468" y="885651"/>
            <a:ext cx="3229803" cy="46246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800"/>
              <a:buFont typeface="Calibri"/>
              <a:buNone/>
            </a:pPr>
            <a:r>
              <a:rPr lang="en-US" sz="4800">
                <a:solidFill>
                  <a:srgbClr val="FFFFFF"/>
                </a:solidFill>
              </a:rPr>
              <a:t>Music = Many Copyrights</a:t>
            </a:r>
            <a:endParaRPr/>
          </a:p>
        </p:txBody>
      </p:sp>
      <p:grpSp>
        <p:nvGrpSpPr>
          <p:cNvPr id="190" name="Google Shape;190;p10"/>
          <p:cNvGrpSpPr/>
          <p:nvPr/>
        </p:nvGrpSpPr>
        <p:grpSpPr>
          <a:xfrm>
            <a:off x="4978400" y="888079"/>
            <a:ext cx="6526213" cy="4611940"/>
            <a:chOff x="0" y="2254"/>
            <a:chExt cx="6526213" cy="4611940"/>
          </a:xfrm>
        </p:grpSpPr>
        <p:cxnSp>
          <p:nvCxnSpPr>
            <p:cNvPr id="191" name="Google Shape;191;p10"/>
            <p:cNvCxnSpPr/>
            <p:nvPr/>
          </p:nvCxnSpPr>
          <p:spPr>
            <a:xfrm>
              <a:off x="0" y="2254"/>
              <a:ext cx="6526213" cy="0"/>
            </a:xfrm>
            <a:prstGeom prst="straightConnector1">
              <a:avLst/>
            </a:prstGeom>
            <a:solidFill>
              <a:srgbClr val="8AB830"/>
            </a:solidFill>
            <a:ln cap="flat" cmpd="sng" w="12700">
              <a:solidFill>
                <a:srgbClr val="8AB830"/>
              </a:solidFill>
              <a:prstDash val="solid"/>
              <a:miter lim="800000"/>
              <a:headEnd len="sm" w="sm" type="none"/>
              <a:tailEnd len="sm" w="sm" type="none"/>
            </a:ln>
          </p:spPr>
        </p:cxnSp>
        <p:sp>
          <p:nvSpPr>
            <p:cNvPr id="192" name="Google Shape;192;p10"/>
            <p:cNvSpPr/>
            <p:nvPr/>
          </p:nvSpPr>
          <p:spPr>
            <a:xfrm>
              <a:off x="0" y="2254"/>
              <a:ext cx="6526213" cy="153731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0"/>
            <p:cNvSpPr txBox="1"/>
            <p:nvPr/>
          </p:nvSpPr>
          <p:spPr>
            <a:xfrm>
              <a:off x="0" y="2254"/>
              <a:ext cx="6526213" cy="1537313"/>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Musical work itself</a:t>
              </a:r>
              <a:r>
                <a:rPr b="0" i="0" lang="en-US" sz="2400" u="none" cap="none" strike="noStrike">
                  <a:solidFill>
                    <a:schemeClr val="dk1"/>
                  </a:solidFill>
                  <a:latin typeface="Calibri"/>
                  <a:ea typeface="Calibri"/>
                  <a:cs typeface="Calibri"/>
                  <a:sym typeface="Calibri"/>
                </a:rPr>
                <a:t> </a:t>
              </a:r>
              <a:br>
                <a:rPr b="0" i="0" lang="en-US" sz="2400" u="none" cap="none" strike="noStrike">
                  <a:solidFill>
                    <a:schemeClr val="dk1"/>
                  </a:solidFill>
                  <a:latin typeface="Calibri"/>
                  <a:ea typeface="Calibri"/>
                  <a:cs typeface="Calibri"/>
                  <a:sym typeface="Calibri"/>
                </a:rPr>
              </a:br>
              <a:r>
                <a:rPr b="0" i="0" lang="en-US" sz="2400" u="none" cap="none" strike="noStrike">
                  <a:solidFill>
                    <a:schemeClr val="dk1"/>
                  </a:solidFill>
                  <a:latin typeface="Calibri"/>
                  <a:ea typeface="Calibri"/>
                  <a:cs typeface="Calibri"/>
                  <a:sym typeface="Calibri"/>
                </a:rPr>
                <a:t>expressed as notation (musical or text) OR in a sound recording</a:t>
              </a:r>
              <a:br>
                <a:rPr b="0" i="0" lang="en-US" sz="2400" u="none" cap="none" strike="noStrike">
                  <a:solidFill>
                    <a:schemeClr val="dk1"/>
                  </a:solidFill>
                  <a:latin typeface="Calibri"/>
                  <a:ea typeface="Calibri"/>
                  <a:cs typeface="Calibri"/>
                  <a:sym typeface="Calibri"/>
                </a:rPr>
              </a:br>
              <a:endParaRPr b="0" i="0" sz="2400" u="none" cap="none" strike="noStrike">
                <a:solidFill>
                  <a:schemeClr val="dk1"/>
                </a:solidFill>
                <a:latin typeface="Calibri"/>
                <a:ea typeface="Calibri"/>
                <a:cs typeface="Calibri"/>
                <a:sym typeface="Calibri"/>
              </a:endParaRPr>
            </a:p>
          </p:txBody>
        </p:sp>
        <p:cxnSp>
          <p:nvCxnSpPr>
            <p:cNvPr id="194" name="Google Shape;194;p10"/>
            <p:cNvCxnSpPr/>
            <p:nvPr/>
          </p:nvCxnSpPr>
          <p:spPr>
            <a:xfrm>
              <a:off x="0" y="1539568"/>
              <a:ext cx="6526213" cy="0"/>
            </a:xfrm>
            <a:prstGeom prst="straightConnector1">
              <a:avLst/>
            </a:prstGeom>
            <a:solidFill>
              <a:srgbClr val="A4C532"/>
            </a:solidFill>
            <a:ln cap="flat" cmpd="sng" w="12700">
              <a:solidFill>
                <a:srgbClr val="A4C532"/>
              </a:solidFill>
              <a:prstDash val="solid"/>
              <a:miter lim="800000"/>
              <a:headEnd len="sm" w="sm" type="none"/>
              <a:tailEnd len="sm" w="sm" type="none"/>
            </a:ln>
          </p:spPr>
        </p:cxnSp>
        <p:sp>
          <p:nvSpPr>
            <p:cNvPr id="195" name="Google Shape;195;p10"/>
            <p:cNvSpPr/>
            <p:nvPr/>
          </p:nvSpPr>
          <p:spPr>
            <a:xfrm>
              <a:off x="0" y="1539568"/>
              <a:ext cx="6526213" cy="153731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0"/>
            <p:cNvSpPr txBox="1"/>
            <p:nvPr/>
          </p:nvSpPr>
          <p:spPr>
            <a:xfrm>
              <a:off x="0" y="1539568"/>
              <a:ext cx="6526213" cy="1537313"/>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Sound recording</a:t>
              </a:r>
              <a:br>
                <a:rPr b="0" i="0" lang="en-US" sz="2400" u="none" cap="none" strike="noStrike">
                  <a:solidFill>
                    <a:schemeClr val="dk1"/>
                  </a:solidFill>
                  <a:latin typeface="Calibri"/>
                  <a:ea typeface="Calibri"/>
                  <a:cs typeface="Calibri"/>
                  <a:sym typeface="Calibri"/>
                </a:rPr>
              </a:br>
              <a:r>
                <a:rPr b="0" i="0" lang="en-US" sz="2400" u="none" cap="none" strike="noStrike">
                  <a:solidFill>
                    <a:schemeClr val="dk1"/>
                  </a:solidFill>
                  <a:latin typeface="Calibri"/>
                  <a:ea typeface="Calibri"/>
                  <a:cs typeface="Calibri"/>
                  <a:sym typeface="Calibri"/>
                </a:rPr>
                <a:t>Sound recordings have their own copyright that is different from the musical work, even if the musical work was created digitally with software</a:t>
              </a:r>
              <a:endParaRPr b="0" i="0" sz="1400" u="none" cap="none" strike="noStrike">
                <a:solidFill>
                  <a:srgbClr val="000000"/>
                </a:solidFill>
                <a:latin typeface="Arial"/>
                <a:ea typeface="Arial"/>
                <a:cs typeface="Arial"/>
                <a:sym typeface="Arial"/>
              </a:endParaRPr>
            </a:p>
          </p:txBody>
        </p:sp>
        <p:cxnSp>
          <p:nvCxnSpPr>
            <p:cNvPr id="197" name="Google Shape;197;p10"/>
            <p:cNvCxnSpPr/>
            <p:nvPr/>
          </p:nvCxnSpPr>
          <p:spPr>
            <a:xfrm>
              <a:off x="0" y="3076881"/>
              <a:ext cx="6526213" cy="0"/>
            </a:xfrm>
            <a:prstGeom prst="straightConnector1">
              <a:avLst/>
            </a:prstGeom>
            <a:solidFill>
              <a:srgbClr val="BFCF37"/>
            </a:solidFill>
            <a:ln cap="flat" cmpd="sng" w="12700">
              <a:solidFill>
                <a:srgbClr val="BFCF37"/>
              </a:solidFill>
              <a:prstDash val="solid"/>
              <a:miter lim="800000"/>
              <a:headEnd len="sm" w="sm" type="none"/>
              <a:tailEnd len="sm" w="sm" type="none"/>
            </a:ln>
          </p:spPr>
        </p:cxnSp>
        <p:sp>
          <p:nvSpPr>
            <p:cNvPr id="198" name="Google Shape;198;p10"/>
            <p:cNvSpPr/>
            <p:nvPr/>
          </p:nvSpPr>
          <p:spPr>
            <a:xfrm>
              <a:off x="0" y="3076881"/>
              <a:ext cx="6526213" cy="153731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0"/>
            <p:cNvSpPr txBox="1"/>
            <p:nvPr/>
          </p:nvSpPr>
          <p:spPr>
            <a:xfrm>
              <a:off x="0" y="3076881"/>
              <a:ext cx="6526213" cy="1537313"/>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2400"/>
                <a:buFont typeface="Calibri"/>
                <a:buNone/>
              </a:pPr>
              <a:r>
                <a:rPr b="1" i="0" lang="en-US" sz="2400" u="none" cap="none" strike="noStrike">
                  <a:solidFill>
                    <a:schemeClr val="dk1"/>
                  </a:solidFill>
                  <a:latin typeface="Calibri"/>
                  <a:ea typeface="Calibri"/>
                  <a:cs typeface="Calibri"/>
                  <a:sym typeface="Calibri"/>
                </a:rPr>
                <a:t>Text</a:t>
              </a:r>
              <a:br>
                <a:rPr b="0" i="0" lang="en-US" sz="2400" u="none" cap="none" strike="noStrike">
                  <a:solidFill>
                    <a:schemeClr val="dk1"/>
                  </a:solidFill>
                  <a:latin typeface="Calibri"/>
                  <a:ea typeface="Calibri"/>
                  <a:cs typeface="Calibri"/>
                  <a:sym typeface="Calibri"/>
                </a:rPr>
              </a:br>
              <a:r>
                <a:rPr b="0" i="0" lang="en-US" sz="2400" u="none" cap="none" strike="noStrike">
                  <a:solidFill>
                    <a:schemeClr val="dk1"/>
                  </a:solidFill>
                  <a:latin typeface="Calibri"/>
                  <a:ea typeface="Calibri"/>
                  <a:cs typeface="Calibri"/>
                  <a:sym typeface="Calibri"/>
                </a:rPr>
                <a:t>Any lyrics or text that are part of the musical work can be copyrighted separately</a:t>
              </a:r>
              <a:br>
                <a:rPr b="0" i="0" lang="en-US" sz="2400" u="none" cap="none" strike="noStrike">
                  <a:solidFill>
                    <a:schemeClr val="dk1"/>
                  </a:solidFill>
                  <a:latin typeface="Calibri"/>
                  <a:ea typeface="Calibri"/>
                  <a:cs typeface="Calibri"/>
                  <a:sym typeface="Calibri"/>
                </a:rPr>
              </a:b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11"/>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206" name="Google Shape;206;p11"/>
          <p:cNvGrpSpPr/>
          <p:nvPr/>
        </p:nvGrpSpPr>
        <p:grpSpPr>
          <a:xfrm flipH="1">
            <a:off x="534368" y="563918"/>
            <a:ext cx="4119932" cy="5978614"/>
            <a:chOff x="7513372" y="803186"/>
            <a:chExt cx="4163968" cy="5978614"/>
          </a:xfrm>
        </p:grpSpPr>
        <p:sp>
          <p:nvSpPr>
            <p:cNvPr id="207" name="Google Shape;207;p11"/>
            <p:cNvSpPr/>
            <p:nvPr/>
          </p:nvSpPr>
          <p:spPr>
            <a:xfrm>
              <a:off x="10989586" y="1070835"/>
              <a:ext cx="687754" cy="5710965"/>
            </a:xfrm>
            <a:custGeom>
              <a:rect b="b" l="l" r="r" t="t"/>
              <a:pathLst>
                <a:path extrusionOk="0" h="2447" w="414">
                  <a:moveTo>
                    <a:pt x="414" y="2447"/>
                  </a:moveTo>
                  <a:lnTo>
                    <a:pt x="0" y="2247"/>
                  </a:lnTo>
                  <a:lnTo>
                    <a:pt x="0" y="0"/>
                  </a:lnTo>
                  <a:lnTo>
                    <a:pt x="414" y="200"/>
                  </a:lnTo>
                  <a:lnTo>
                    <a:pt x="414" y="2447"/>
                  </a:lnTo>
                  <a:close/>
                </a:path>
              </a:pathLst>
            </a:custGeom>
            <a:solidFill>
              <a:srgbClr val="3F76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p11"/>
            <p:cNvSpPr/>
            <p:nvPr/>
          </p:nvSpPr>
          <p:spPr>
            <a:xfrm>
              <a:off x="10988949" y="803186"/>
              <a:ext cx="409371" cy="5521414"/>
            </a:xfrm>
            <a:custGeom>
              <a:rect b="b" l="l" r="r" t="t"/>
              <a:pathLst>
                <a:path extrusionOk="0" h="2358" w="209">
                  <a:moveTo>
                    <a:pt x="209" y="2246"/>
                  </a:moveTo>
                  <a:lnTo>
                    <a:pt x="0" y="2358"/>
                  </a:lnTo>
                  <a:lnTo>
                    <a:pt x="0" y="111"/>
                  </a:lnTo>
                  <a:lnTo>
                    <a:pt x="209" y="0"/>
                  </a:lnTo>
                  <a:lnTo>
                    <a:pt x="209" y="2246"/>
                  </a:lnTo>
                  <a:close/>
                </a:path>
              </a:pathLst>
            </a:custGeom>
            <a:solidFill>
              <a:srgbClr val="2A4F1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p11"/>
            <p:cNvSpPr/>
            <p:nvPr/>
          </p:nvSpPr>
          <p:spPr>
            <a:xfrm>
              <a:off x="7513372" y="804101"/>
              <a:ext cx="3880238"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0" name="Google Shape;210;p11"/>
          <p:cNvSpPr txBox="1"/>
          <p:nvPr>
            <p:ph type="title"/>
          </p:nvPr>
        </p:nvSpPr>
        <p:spPr>
          <a:xfrm>
            <a:off x="1098468" y="885651"/>
            <a:ext cx="3229803" cy="46246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800"/>
              <a:buFont typeface="Calibri"/>
              <a:buNone/>
            </a:pPr>
            <a:r>
              <a:rPr lang="en-US" sz="4800">
                <a:solidFill>
                  <a:srgbClr val="FFFFFF"/>
                </a:solidFill>
              </a:rPr>
              <a:t>Getting your work made</a:t>
            </a:r>
            <a:endParaRPr/>
          </a:p>
        </p:txBody>
      </p:sp>
      <p:sp>
        <p:nvSpPr>
          <p:cNvPr id="211" name="Google Shape;211;p11"/>
          <p:cNvSpPr txBox="1"/>
          <p:nvPr>
            <p:ph idx="1" type="body"/>
          </p:nvPr>
        </p:nvSpPr>
        <p:spPr>
          <a:xfrm>
            <a:off x="5345090" y="571672"/>
            <a:ext cx="6153071" cy="525256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3000"/>
              <a:buChar char="•"/>
            </a:pPr>
            <a:r>
              <a:rPr lang="en-US" sz="3000"/>
              <a:t>Clarify roles in collaborations</a:t>
            </a:r>
            <a:endParaRPr/>
          </a:p>
          <a:p>
            <a:pPr indent="-38100" lvl="0" marL="228600" rtl="0" algn="l">
              <a:lnSpc>
                <a:spcPct val="90000"/>
              </a:lnSpc>
              <a:spcBef>
                <a:spcPts val="1000"/>
              </a:spcBef>
              <a:spcAft>
                <a:spcPts val="0"/>
              </a:spcAft>
              <a:buClr>
                <a:schemeClr val="dk1"/>
              </a:buClr>
              <a:buSzPts val="3000"/>
              <a:buNone/>
            </a:pPr>
            <a:r>
              <a:t/>
            </a:r>
            <a:endParaRPr sz="3000"/>
          </a:p>
          <a:p>
            <a:pPr indent="-228600" lvl="0" marL="228600" rtl="0" algn="l">
              <a:lnSpc>
                <a:spcPct val="90000"/>
              </a:lnSpc>
              <a:spcBef>
                <a:spcPts val="1000"/>
              </a:spcBef>
              <a:spcAft>
                <a:spcPts val="0"/>
              </a:spcAft>
              <a:buClr>
                <a:schemeClr val="dk1"/>
              </a:buClr>
              <a:buSzPts val="3000"/>
              <a:buChar char="•"/>
            </a:pPr>
            <a:r>
              <a:rPr lang="en-US" sz="3000"/>
              <a:t>Potential collaborators:</a:t>
            </a:r>
            <a:endParaRPr/>
          </a:p>
          <a:p>
            <a:pPr indent="-228600" lvl="1" marL="685800" rtl="0" algn="l">
              <a:lnSpc>
                <a:spcPct val="90000"/>
              </a:lnSpc>
              <a:spcBef>
                <a:spcPts val="500"/>
              </a:spcBef>
              <a:spcAft>
                <a:spcPts val="0"/>
              </a:spcAft>
              <a:buClr>
                <a:schemeClr val="dk1"/>
              </a:buClr>
              <a:buSzPts val="3000"/>
              <a:buChar char="•"/>
            </a:pPr>
            <a:r>
              <a:rPr lang="en-US" sz="3000"/>
              <a:t>Musicians</a:t>
            </a:r>
            <a:endParaRPr/>
          </a:p>
          <a:p>
            <a:pPr indent="-228600" lvl="1" marL="685800" rtl="0" algn="l">
              <a:lnSpc>
                <a:spcPct val="90000"/>
              </a:lnSpc>
              <a:spcBef>
                <a:spcPts val="500"/>
              </a:spcBef>
              <a:spcAft>
                <a:spcPts val="0"/>
              </a:spcAft>
              <a:buClr>
                <a:schemeClr val="dk1"/>
              </a:buClr>
              <a:buSzPts val="3000"/>
              <a:buChar char="•"/>
            </a:pPr>
            <a:r>
              <a:rPr lang="en-US" sz="3000"/>
              <a:t>Writers of poetry or prose</a:t>
            </a:r>
            <a:endParaRPr/>
          </a:p>
          <a:p>
            <a:pPr indent="-228600" lvl="1" marL="685800" rtl="0" algn="l">
              <a:lnSpc>
                <a:spcPct val="90000"/>
              </a:lnSpc>
              <a:spcBef>
                <a:spcPts val="500"/>
              </a:spcBef>
              <a:spcAft>
                <a:spcPts val="0"/>
              </a:spcAft>
              <a:buClr>
                <a:schemeClr val="dk1"/>
              </a:buClr>
              <a:buSzPts val="3000"/>
              <a:buChar char="•"/>
            </a:pPr>
            <a:r>
              <a:rPr lang="en-US" sz="3000"/>
              <a:t>Recording engineers</a:t>
            </a:r>
            <a:endParaRPr/>
          </a:p>
          <a:p>
            <a:pPr indent="-228600" lvl="1" marL="685800" rtl="0" algn="l">
              <a:lnSpc>
                <a:spcPct val="90000"/>
              </a:lnSpc>
              <a:spcBef>
                <a:spcPts val="500"/>
              </a:spcBef>
              <a:spcAft>
                <a:spcPts val="0"/>
              </a:spcAft>
              <a:buClr>
                <a:schemeClr val="dk1"/>
              </a:buClr>
              <a:buSzPts val="3000"/>
              <a:buChar char="•"/>
            </a:pPr>
            <a:r>
              <a:rPr lang="en-US" sz="3000"/>
              <a:t>Financial sponsors (?)</a:t>
            </a:r>
            <a:endParaRPr/>
          </a:p>
          <a:p>
            <a:pPr indent="-38100" lvl="1" marL="685800" rtl="0" algn="l">
              <a:lnSpc>
                <a:spcPct val="90000"/>
              </a:lnSpc>
              <a:spcBef>
                <a:spcPts val="500"/>
              </a:spcBef>
              <a:spcAft>
                <a:spcPts val="0"/>
              </a:spcAft>
              <a:buClr>
                <a:schemeClr val="dk1"/>
              </a:buClr>
              <a:buSzPts val="3000"/>
              <a:buNone/>
            </a:pPr>
            <a:r>
              <a:t/>
            </a:r>
            <a:endParaRPr sz="3000"/>
          </a:p>
          <a:p>
            <a:pPr indent="-228600" lvl="0" marL="228600" rtl="0" algn="l">
              <a:lnSpc>
                <a:spcPct val="90000"/>
              </a:lnSpc>
              <a:spcBef>
                <a:spcPts val="1000"/>
              </a:spcBef>
              <a:spcAft>
                <a:spcPts val="0"/>
              </a:spcAft>
              <a:buClr>
                <a:schemeClr val="dk1"/>
              </a:buClr>
              <a:buSzPts val="3000"/>
              <a:buChar char="•"/>
            </a:pPr>
            <a:r>
              <a:rPr i="1" lang="en-US" sz="3000"/>
              <a:t>Things are always friendly until they are not.</a:t>
            </a:r>
            <a:endParaRPr sz="3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sp>
        <p:nvSpPr>
          <p:cNvPr id="216" name="Google Shape;216;p12"/>
          <p:cNvSpPr/>
          <p:nvPr/>
        </p:nvSpPr>
        <p:spPr>
          <a:xfrm>
            <a:off x="0" y="-1"/>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7" name="Google Shape;217;p12"/>
          <p:cNvSpPr/>
          <p:nvPr/>
        </p:nvSpPr>
        <p:spPr>
          <a:xfrm>
            <a:off x="838200" y="574431"/>
            <a:ext cx="10515599" cy="1619138"/>
          </a:xfrm>
          <a:prstGeom prst="rect">
            <a:avLst/>
          </a:prstGeom>
          <a:solidFill>
            <a:schemeClr val="accent1"/>
          </a:solidFill>
          <a:ln cap="flat" cmpd="sng" w="12700">
            <a:solidFill>
              <a:srgbClr val="23421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8" name="Google Shape;218;p12"/>
          <p:cNvSpPr txBox="1"/>
          <p:nvPr>
            <p:ph type="title"/>
          </p:nvPr>
        </p:nvSpPr>
        <p:spPr>
          <a:xfrm>
            <a:off x="838200" y="365125"/>
            <a:ext cx="10515600" cy="1828444"/>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200"/>
              <a:buFont typeface="Calibri"/>
              <a:buNone/>
            </a:pPr>
            <a:r>
              <a:rPr lang="en-US" sz="5200">
                <a:solidFill>
                  <a:schemeClr val="lt1"/>
                </a:solidFill>
                <a:latin typeface="Calibri"/>
                <a:ea typeface="Calibri"/>
                <a:cs typeface="Calibri"/>
                <a:sym typeface="Calibri"/>
              </a:rPr>
              <a:t>Contract vs. Joint Ownership?</a:t>
            </a:r>
            <a:endParaRPr/>
          </a:p>
        </p:txBody>
      </p:sp>
      <p:sp>
        <p:nvSpPr>
          <p:cNvPr id="219" name="Google Shape;219;p12"/>
          <p:cNvSpPr txBox="1"/>
          <p:nvPr>
            <p:ph idx="1" type="body"/>
          </p:nvPr>
        </p:nvSpPr>
        <p:spPr>
          <a:xfrm>
            <a:off x="838200" y="2398626"/>
            <a:ext cx="5350954" cy="373046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None/>
            </a:pPr>
            <a:r>
              <a:rPr b="1" lang="en-US" sz="3000"/>
              <a:t>Joint copyright ownership</a:t>
            </a:r>
            <a:endParaRPr/>
          </a:p>
          <a:p>
            <a:pPr indent="-228600" lvl="1" marL="457200" rtl="0" algn="l">
              <a:lnSpc>
                <a:spcPct val="90000"/>
              </a:lnSpc>
              <a:spcBef>
                <a:spcPts val="500"/>
              </a:spcBef>
              <a:spcAft>
                <a:spcPts val="0"/>
              </a:spcAft>
              <a:buClr>
                <a:schemeClr val="dk1"/>
              </a:buClr>
              <a:buSzPts val="3000"/>
              <a:buChar char="•"/>
            </a:pPr>
            <a:r>
              <a:rPr lang="en-US" sz="3000"/>
              <a:t>Lasts for the duration of the copyright</a:t>
            </a:r>
            <a:endParaRPr/>
          </a:p>
          <a:p>
            <a:pPr indent="-228600" lvl="1" marL="457200" rtl="0" algn="l">
              <a:lnSpc>
                <a:spcPct val="90000"/>
              </a:lnSpc>
              <a:spcBef>
                <a:spcPts val="1100"/>
              </a:spcBef>
              <a:spcAft>
                <a:spcPts val="0"/>
              </a:spcAft>
              <a:buClr>
                <a:schemeClr val="dk1"/>
              </a:buClr>
              <a:buSzPts val="3000"/>
              <a:buChar char="•"/>
            </a:pPr>
            <a:r>
              <a:rPr lang="en-US" sz="3000"/>
              <a:t>Every owner owns 100% of the copyright</a:t>
            </a:r>
            <a:endParaRPr/>
          </a:p>
        </p:txBody>
      </p:sp>
      <p:sp>
        <p:nvSpPr>
          <p:cNvPr id="220" name="Google Shape;220;p12"/>
          <p:cNvSpPr txBox="1"/>
          <p:nvPr/>
        </p:nvSpPr>
        <p:spPr>
          <a:xfrm>
            <a:off x="6189154" y="2398626"/>
            <a:ext cx="5164645" cy="373046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000"/>
              <a:buFont typeface="Arial"/>
              <a:buNone/>
            </a:pPr>
            <a:r>
              <a:rPr b="1" i="0" lang="en-US" sz="3000" u="none" cap="none" strike="noStrike">
                <a:solidFill>
                  <a:schemeClr val="dk1"/>
                </a:solidFill>
                <a:latin typeface="Calibri"/>
                <a:ea typeface="Calibri"/>
                <a:cs typeface="Calibri"/>
                <a:sym typeface="Calibri"/>
              </a:rPr>
              <a:t>Contracts</a:t>
            </a:r>
            <a:endParaRPr b="0" i="0" sz="1400" u="none" cap="none" strike="noStrike">
              <a:solidFill>
                <a:srgbClr val="000000"/>
              </a:solidFill>
              <a:latin typeface="Arial"/>
              <a:ea typeface="Arial"/>
              <a:cs typeface="Arial"/>
              <a:sym typeface="Arial"/>
            </a:endParaRPr>
          </a:p>
          <a:p>
            <a:pPr indent="-228600" lvl="1" marL="4572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Outline who copyright owners are</a:t>
            </a:r>
            <a:endParaRPr b="0" i="0" sz="1400" u="none" cap="none" strike="noStrike">
              <a:solidFill>
                <a:srgbClr val="000000"/>
              </a:solidFill>
              <a:latin typeface="Arial"/>
              <a:ea typeface="Arial"/>
              <a:cs typeface="Arial"/>
              <a:sym typeface="Arial"/>
            </a:endParaRPr>
          </a:p>
          <a:p>
            <a:pPr indent="-228600" lvl="1" marL="4572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May determine royalty rates, length of contract, transfers of copyright, and other terms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5" name="Shape 225"/>
        <p:cNvGrpSpPr/>
        <p:nvPr/>
      </p:nvGrpSpPr>
      <p:grpSpPr>
        <a:xfrm>
          <a:off x="0" y="0"/>
          <a:ext cx="0" cy="0"/>
          <a:chOff x="0" y="0"/>
          <a:chExt cx="0" cy="0"/>
        </a:xfrm>
      </p:grpSpPr>
      <p:sp>
        <p:nvSpPr>
          <p:cNvPr id="226" name="Google Shape;226;p13"/>
          <p:cNvSpPr/>
          <p:nvPr/>
        </p:nvSpPr>
        <p:spPr>
          <a:xfrm>
            <a:off x="0" y="-1"/>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7" name="Google Shape;227;p13"/>
          <p:cNvSpPr/>
          <p:nvPr/>
        </p:nvSpPr>
        <p:spPr>
          <a:xfrm>
            <a:off x="838200" y="574431"/>
            <a:ext cx="10515599" cy="1619138"/>
          </a:xfrm>
          <a:prstGeom prst="rect">
            <a:avLst/>
          </a:prstGeom>
          <a:solidFill>
            <a:schemeClr val="accent1"/>
          </a:solidFill>
          <a:ln cap="flat" cmpd="sng" w="12700">
            <a:solidFill>
              <a:srgbClr val="23421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8" name="Google Shape;228;p13"/>
          <p:cNvSpPr txBox="1"/>
          <p:nvPr>
            <p:ph type="title"/>
          </p:nvPr>
        </p:nvSpPr>
        <p:spPr>
          <a:xfrm>
            <a:off x="838200" y="365125"/>
            <a:ext cx="10515600" cy="1828444"/>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200"/>
              <a:buFont typeface="Calibri"/>
              <a:buNone/>
            </a:pPr>
            <a:r>
              <a:rPr lang="en-US" sz="5200">
                <a:solidFill>
                  <a:schemeClr val="lt1"/>
                </a:solidFill>
                <a:latin typeface="Calibri"/>
                <a:ea typeface="Calibri"/>
                <a:cs typeface="Calibri"/>
                <a:sym typeface="Calibri"/>
              </a:rPr>
              <a:t>Register your work</a:t>
            </a:r>
            <a:endParaRPr/>
          </a:p>
        </p:txBody>
      </p:sp>
      <p:sp>
        <p:nvSpPr>
          <p:cNvPr id="229" name="Google Shape;229;p13"/>
          <p:cNvSpPr txBox="1"/>
          <p:nvPr>
            <p:ph idx="1" type="body"/>
          </p:nvPr>
        </p:nvSpPr>
        <p:spPr>
          <a:xfrm>
            <a:off x="838199" y="2398626"/>
            <a:ext cx="10515599" cy="373046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200"/>
              <a:buNone/>
            </a:pPr>
            <a:r>
              <a:rPr lang="en-US" sz="2200"/>
              <a:t>There are important places you should be registering your work NOW to ensure you are collecting royalties:</a:t>
            </a:r>
            <a:endParaRPr/>
          </a:p>
          <a:p>
            <a:pPr indent="-457200" lvl="0" marL="457200" rtl="0" algn="l">
              <a:lnSpc>
                <a:spcPct val="90000"/>
              </a:lnSpc>
              <a:spcBef>
                <a:spcPts val="1000"/>
              </a:spcBef>
              <a:spcAft>
                <a:spcPts val="0"/>
              </a:spcAft>
              <a:buClr>
                <a:schemeClr val="dk1"/>
              </a:buClr>
              <a:buSzPts val="2200"/>
              <a:buFont typeface="Calibri"/>
              <a:buAutoNum type="arabicPeriod"/>
            </a:pPr>
            <a:r>
              <a:rPr lang="en-US" sz="2200"/>
              <a:t>U.S. Copyright Office</a:t>
            </a:r>
            <a:endParaRPr/>
          </a:p>
          <a:p>
            <a:pPr indent="-457200" lvl="0" marL="457200" rtl="0" algn="l">
              <a:lnSpc>
                <a:spcPct val="90000"/>
              </a:lnSpc>
              <a:spcBef>
                <a:spcPts val="1000"/>
              </a:spcBef>
              <a:spcAft>
                <a:spcPts val="0"/>
              </a:spcAft>
              <a:buClr>
                <a:schemeClr val="dk1"/>
              </a:buClr>
              <a:buSzPts val="2200"/>
              <a:buFont typeface="Calibri"/>
              <a:buAutoNum type="arabicPeriod"/>
            </a:pPr>
            <a:r>
              <a:rPr lang="en-US" sz="2200"/>
              <a:t>US Collection Societies:</a:t>
            </a:r>
            <a:endParaRPr/>
          </a:p>
          <a:p>
            <a:pPr indent="-457200" lvl="1" marL="914400" rtl="0" algn="l">
              <a:lnSpc>
                <a:spcPct val="90000"/>
              </a:lnSpc>
              <a:spcBef>
                <a:spcPts val="500"/>
              </a:spcBef>
              <a:spcAft>
                <a:spcPts val="0"/>
              </a:spcAft>
              <a:buClr>
                <a:schemeClr val="dk1"/>
              </a:buClr>
              <a:buSzPts val="2200"/>
              <a:buFont typeface="Calibri"/>
              <a:buAutoNum type="arabicPeriod"/>
            </a:pPr>
            <a:r>
              <a:rPr b="1" lang="en-US" sz="2200"/>
              <a:t>Public performance of musical works: </a:t>
            </a:r>
            <a:r>
              <a:rPr lang="en-US" sz="2200"/>
              <a:t>ASCAP, BMI, SESAC</a:t>
            </a:r>
            <a:endParaRPr/>
          </a:p>
          <a:p>
            <a:pPr indent="-457200" lvl="1" marL="914400" rtl="0" algn="l">
              <a:lnSpc>
                <a:spcPct val="90000"/>
              </a:lnSpc>
              <a:spcBef>
                <a:spcPts val="500"/>
              </a:spcBef>
              <a:spcAft>
                <a:spcPts val="0"/>
              </a:spcAft>
              <a:buClr>
                <a:schemeClr val="dk1"/>
              </a:buClr>
              <a:buSzPts val="2200"/>
              <a:buFont typeface="Calibri"/>
              <a:buAutoNum type="arabicPeriod"/>
            </a:pPr>
            <a:r>
              <a:rPr b="1" lang="en-US" sz="2200"/>
              <a:t>Public performance of non-interactive sound recordings: </a:t>
            </a:r>
            <a:r>
              <a:rPr lang="en-US" sz="2200"/>
              <a:t>Soundexchange</a:t>
            </a:r>
            <a:endParaRPr sz="2200"/>
          </a:p>
          <a:p>
            <a:pPr indent="-457200" lvl="1" marL="914400" rtl="0" algn="l">
              <a:lnSpc>
                <a:spcPct val="90000"/>
              </a:lnSpc>
              <a:spcBef>
                <a:spcPts val="500"/>
              </a:spcBef>
              <a:spcAft>
                <a:spcPts val="0"/>
              </a:spcAft>
              <a:buClr>
                <a:schemeClr val="dk1"/>
              </a:buClr>
              <a:buSzPts val="2200"/>
              <a:buFont typeface="Calibri"/>
              <a:buAutoNum type="arabicPeriod"/>
            </a:pPr>
            <a:r>
              <a:rPr b="1" lang="en-US" sz="2200"/>
              <a:t>Mechanical licenses for digital downloads and streams: </a:t>
            </a:r>
            <a:r>
              <a:rPr lang="en-US" sz="2200"/>
              <a:t>Mechanical Licensing Collective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4"/>
          <p:cNvSpPr txBox="1"/>
          <p:nvPr/>
        </p:nvSpPr>
        <p:spPr>
          <a:xfrm>
            <a:off x="838200" y="365125"/>
            <a:ext cx="10515600" cy="1828444"/>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5200"/>
              <a:buFont typeface="Calibri"/>
              <a:buNone/>
            </a:pPr>
            <a:r>
              <a:rPr b="0" i="0" lang="en-US" sz="5200" u="none" cap="none" strike="noStrike">
                <a:solidFill>
                  <a:schemeClr val="lt1"/>
                </a:solidFill>
                <a:latin typeface="Calibri"/>
                <a:ea typeface="Calibri"/>
                <a:cs typeface="Calibri"/>
                <a:sym typeface="Calibri"/>
              </a:rPr>
              <a:t>Selling Scores</a:t>
            </a:r>
            <a:endParaRPr b="0" i="0" sz="1400" u="none" cap="none" strike="noStrike">
              <a:solidFill>
                <a:srgbClr val="000000"/>
              </a:solidFill>
              <a:latin typeface="Arial"/>
              <a:ea typeface="Arial"/>
              <a:cs typeface="Arial"/>
              <a:sym typeface="Arial"/>
            </a:endParaRPr>
          </a:p>
        </p:txBody>
      </p:sp>
      <p:sp>
        <p:nvSpPr>
          <p:cNvPr id="235" name="Google Shape;235;p14"/>
          <p:cNvSpPr txBox="1"/>
          <p:nvPr>
            <p:ph idx="1" type="body"/>
          </p:nvPr>
        </p:nvSpPr>
        <p:spPr>
          <a:xfrm>
            <a:off x="838200" y="2193570"/>
            <a:ext cx="10515600" cy="4045184"/>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b="1" lang="en-US"/>
              <a:t>Print sales</a:t>
            </a:r>
            <a:endParaRPr/>
          </a:p>
          <a:p>
            <a:pPr indent="0" lvl="0" marL="0" rtl="0" algn="l">
              <a:lnSpc>
                <a:spcPct val="90000"/>
              </a:lnSpc>
              <a:spcBef>
                <a:spcPts val="1000"/>
              </a:spcBef>
              <a:spcAft>
                <a:spcPts val="0"/>
              </a:spcAft>
              <a:buClr>
                <a:schemeClr val="dk1"/>
              </a:buClr>
              <a:buSzPct val="100000"/>
              <a:buNone/>
            </a:pPr>
            <a:r>
              <a:rPr lang="en-US"/>
              <a:t>Can be shared under </a:t>
            </a:r>
            <a:r>
              <a:rPr lang="en-US" u="sng">
                <a:solidFill>
                  <a:schemeClr val="hlink"/>
                </a:solidFill>
                <a:hlinkClick r:id="rId3"/>
              </a:rPr>
              <a:t>First Sale</a:t>
            </a:r>
            <a:endParaRPr/>
          </a:p>
          <a:p>
            <a:pPr indent="0" lvl="0" marL="0" rtl="0" algn="l">
              <a:lnSpc>
                <a:spcPct val="90000"/>
              </a:lnSpc>
              <a:spcBef>
                <a:spcPts val="1000"/>
              </a:spcBef>
              <a:spcAft>
                <a:spcPts val="0"/>
              </a:spcAft>
              <a:buClr>
                <a:schemeClr val="dk1"/>
              </a:buClr>
              <a:buSzPct val="100000"/>
              <a:buNone/>
            </a:pPr>
            <a:r>
              <a:rPr lang="en-US"/>
              <a:t>Lent in libraries</a:t>
            </a:r>
            <a:endParaRPr/>
          </a:p>
          <a:p>
            <a:pPr indent="0" lvl="0" marL="0" rtl="0" algn="l">
              <a:lnSpc>
                <a:spcPct val="90000"/>
              </a:lnSpc>
              <a:spcBef>
                <a:spcPts val="1000"/>
              </a:spcBef>
              <a:spcAft>
                <a:spcPts val="0"/>
              </a:spcAft>
              <a:buClr>
                <a:schemeClr val="dk1"/>
              </a:buClr>
              <a:buSzPct val="100000"/>
              <a:buNone/>
            </a:pPr>
            <a:r>
              <a:rPr lang="en-US"/>
              <a:t>Subject to fair use</a:t>
            </a:r>
            <a:endParaRPr/>
          </a:p>
          <a:p>
            <a:pPr indent="0" lvl="0" marL="0" rtl="0" algn="l">
              <a:lnSpc>
                <a:spcPct val="90000"/>
              </a:lnSpc>
              <a:spcBef>
                <a:spcPts val="1000"/>
              </a:spcBef>
              <a:spcAft>
                <a:spcPts val="0"/>
              </a:spcAft>
              <a:buClr>
                <a:schemeClr val="dk1"/>
              </a:buClr>
              <a:buSzPct val="100000"/>
              <a:buNone/>
            </a:pPr>
            <a:r>
              <a:rPr lang="en-US"/>
              <a:t>Overhead: binding, postage, and inventorying</a:t>
            </a:r>
            <a:endParaRPr/>
          </a:p>
          <a:p>
            <a:pPr indent="0" lvl="0" marL="0" rtl="0" algn="l">
              <a:lnSpc>
                <a:spcPct val="90000"/>
              </a:lnSpc>
              <a:spcBef>
                <a:spcPts val="1000"/>
              </a:spcBef>
              <a:spcAft>
                <a:spcPts val="0"/>
              </a:spcAft>
              <a:buClr>
                <a:schemeClr val="dk1"/>
              </a:buClr>
              <a:buSzPct val="100000"/>
              <a:buNone/>
            </a:pPr>
            <a:r>
              <a:rPr b="1" lang="en-US"/>
              <a:t>PDF Sales</a:t>
            </a:r>
            <a:endParaRPr/>
          </a:p>
          <a:p>
            <a:pPr indent="0" lvl="0" marL="0" rtl="0" algn="l">
              <a:lnSpc>
                <a:spcPct val="90000"/>
              </a:lnSpc>
              <a:spcBef>
                <a:spcPts val="1000"/>
              </a:spcBef>
              <a:spcAft>
                <a:spcPts val="0"/>
              </a:spcAft>
              <a:buClr>
                <a:schemeClr val="dk1"/>
              </a:buClr>
              <a:buSzPct val="100000"/>
              <a:buNone/>
            </a:pPr>
            <a:r>
              <a:rPr lang="en-US"/>
              <a:t>Require licenses to clarify lending &amp; sharing activities</a:t>
            </a:r>
            <a:endParaRPr/>
          </a:p>
          <a:p>
            <a:pPr indent="0" lvl="0" marL="0" rtl="0" algn="l">
              <a:lnSpc>
                <a:spcPct val="90000"/>
              </a:lnSpc>
              <a:spcBef>
                <a:spcPts val="1000"/>
              </a:spcBef>
              <a:spcAft>
                <a:spcPts val="0"/>
              </a:spcAft>
              <a:buClr>
                <a:schemeClr val="dk1"/>
              </a:buClr>
              <a:buSzPct val="100000"/>
              <a:buNone/>
            </a:pPr>
            <a:r>
              <a:rPr lang="en-US"/>
              <a:t>Do not require physical inventory/postage/binding</a:t>
            </a:r>
            <a:endParaRPr/>
          </a:p>
          <a:p>
            <a:pPr indent="0" lvl="0" marL="0" rtl="0" algn="l">
              <a:lnSpc>
                <a:spcPct val="90000"/>
              </a:lnSpc>
              <a:spcBef>
                <a:spcPts val="1000"/>
              </a:spcBef>
              <a:spcAft>
                <a:spcPts val="0"/>
              </a:spcAft>
              <a:buClr>
                <a:schemeClr val="dk1"/>
              </a:buClr>
              <a:buSzPct val="100000"/>
              <a:buNone/>
            </a:pPr>
            <a:r>
              <a:rPr lang="en-US"/>
              <a:t>Overhead: online storefront, licensing terms</a:t>
            </a:r>
            <a:endParaRPr/>
          </a:p>
          <a:p>
            <a:pPr indent="0" lvl="0" marL="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grpSp>
        <p:nvGrpSpPr>
          <p:cNvPr id="241" name="Google Shape;241;p15"/>
          <p:cNvGrpSpPr/>
          <p:nvPr/>
        </p:nvGrpSpPr>
        <p:grpSpPr>
          <a:xfrm>
            <a:off x="920813" y="2734184"/>
            <a:ext cx="10350373" cy="2534219"/>
            <a:chOff x="82613" y="908559"/>
            <a:chExt cx="10350373" cy="2534219"/>
          </a:xfrm>
        </p:grpSpPr>
        <p:sp>
          <p:nvSpPr>
            <p:cNvPr id="242" name="Google Shape;242;p15"/>
            <p:cNvSpPr/>
            <p:nvPr/>
          </p:nvSpPr>
          <p:spPr>
            <a:xfrm>
              <a:off x="82613" y="908559"/>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15"/>
            <p:cNvSpPr/>
            <p:nvPr/>
          </p:nvSpPr>
          <p:spPr>
            <a:xfrm>
              <a:off x="271034" y="1096980"/>
              <a:ext cx="520402" cy="520402"/>
            </a:xfrm>
            <a:prstGeom prst="rect">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15"/>
            <p:cNvSpPr/>
            <p:nvPr/>
          </p:nvSpPr>
          <p:spPr>
            <a:xfrm>
              <a:off x="1172126" y="908559"/>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5"/>
            <p:cNvSpPr txBox="1"/>
            <p:nvPr/>
          </p:nvSpPr>
          <p:spPr>
            <a:xfrm>
              <a:off x="1172126" y="908559"/>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Generally requires transfer of copyright</a:t>
              </a:r>
              <a:endParaRPr b="0" i="0" sz="1400" u="none" cap="none" strike="noStrike">
                <a:solidFill>
                  <a:srgbClr val="000000"/>
                </a:solidFill>
                <a:latin typeface="Arial"/>
                <a:ea typeface="Arial"/>
                <a:cs typeface="Arial"/>
                <a:sym typeface="Arial"/>
              </a:endParaRPr>
            </a:p>
          </p:txBody>
        </p:sp>
        <p:sp>
          <p:nvSpPr>
            <p:cNvPr id="246" name="Google Shape;246;p15"/>
            <p:cNvSpPr/>
            <p:nvPr/>
          </p:nvSpPr>
          <p:spPr>
            <a:xfrm>
              <a:off x="3655575" y="908559"/>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15"/>
            <p:cNvSpPr/>
            <p:nvPr/>
          </p:nvSpPr>
          <p:spPr>
            <a:xfrm>
              <a:off x="3843996" y="1096980"/>
              <a:ext cx="520402" cy="520402"/>
            </a:xfrm>
            <a:prstGeom prst="rect">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5"/>
            <p:cNvSpPr/>
            <p:nvPr/>
          </p:nvSpPr>
          <p:spPr>
            <a:xfrm>
              <a:off x="4745088" y="908559"/>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15"/>
            <p:cNvSpPr txBox="1"/>
            <p:nvPr/>
          </p:nvSpPr>
          <p:spPr>
            <a:xfrm>
              <a:off x="4745088" y="908559"/>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Services to manage rights </a:t>
              </a:r>
              <a:endParaRPr b="0" i="0" sz="1400" u="none" cap="none" strike="noStrike">
                <a:solidFill>
                  <a:srgbClr val="000000"/>
                </a:solidFill>
                <a:latin typeface="Arial"/>
                <a:ea typeface="Arial"/>
                <a:cs typeface="Arial"/>
                <a:sym typeface="Arial"/>
              </a:endParaRPr>
            </a:p>
          </p:txBody>
        </p:sp>
        <p:sp>
          <p:nvSpPr>
            <p:cNvPr id="250" name="Google Shape;250;p15"/>
            <p:cNvSpPr/>
            <p:nvPr/>
          </p:nvSpPr>
          <p:spPr>
            <a:xfrm>
              <a:off x="7228536" y="908559"/>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15"/>
            <p:cNvSpPr/>
            <p:nvPr/>
          </p:nvSpPr>
          <p:spPr>
            <a:xfrm>
              <a:off x="7416958" y="1096980"/>
              <a:ext cx="520402" cy="520402"/>
            </a:xfrm>
            <a:prstGeom prst="rect">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15"/>
            <p:cNvSpPr/>
            <p:nvPr/>
          </p:nvSpPr>
          <p:spPr>
            <a:xfrm>
              <a:off x="8318049" y="908559"/>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15"/>
            <p:cNvSpPr txBox="1"/>
            <p:nvPr/>
          </p:nvSpPr>
          <p:spPr>
            <a:xfrm>
              <a:off x="8318049" y="908559"/>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May limit where and how work is sold</a:t>
              </a:r>
              <a:endParaRPr b="0" i="0" sz="1400" u="none" cap="none" strike="noStrike">
                <a:solidFill>
                  <a:srgbClr val="000000"/>
                </a:solidFill>
                <a:latin typeface="Arial"/>
                <a:ea typeface="Arial"/>
                <a:cs typeface="Arial"/>
                <a:sym typeface="Arial"/>
              </a:endParaRPr>
            </a:p>
          </p:txBody>
        </p:sp>
        <p:sp>
          <p:nvSpPr>
            <p:cNvPr id="254" name="Google Shape;254;p15"/>
            <p:cNvSpPr/>
            <p:nvPr/>
          </p:nvSpPr>
          <p:spPr>
            <a:xfrm>
              <a:off x="82613" y="2545532"/>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15"/>
            <p:cNvSpPr/>
            <p:nvPr/>
          </p:nvSpPr>
          <p:spPr>
            <a:xfrm>
              <a:off x="271034" y="2733954"/>
              <a:ext cx="520402" cy="520402"/>
            </a:xfrm>
            <a:prstGeom prst="rect">
              <a:avLst/>
            </a:prstGeom>
            <a:blipFill rotWithShape="1">
              <a:blip r:embed="rId6">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15"/>
            <p:cNvSpPr/>
            <p:nvPr/>
          </p:nvSpPr>
          <p:spPr>
            <a:xfrm>
              <a:off x="1172126" y="2545532"/>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15"/>
            <p:cNvSpPr txBox="1"/>
            <p:nvPr/>
          </p:nvSpPr>
          <p:spPr>
            <a:xfrm>
              <a:off x="1172126" y="2545532"/>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Receives 50% of all public performance royalties</a:t>
              </a:r>
              <a:endParaRPr b="0" i="0" sz="1400" u="none" cap="none" strike="noStrike">
                <a:solidFill>
                  <a:srgbClr val="000000"/>
                </a:solidFill>
                <a:latin typeface="Arial"/>
                <a:ea typeface="Arial"/>
                <a:cs typeface="Arial"/>
                <a:sym typeface="Arial"/>
              </a:endParaRPr>
            </a:p>
          </p:txBody>
        </p:sp>
        <p:sp>
          <p:nvSpPr>
            <p:cNvPr id="258" name="Google Shape;258;p15"/>
            <p:cNvSpPr/>
            <p:nvPr/>
          </p:nvSpPr>
          <p:spPr>
            <a:xfrm>
              <a:off x="3655575" y="2545532"/>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15"/>
            <p:cNvSpPr/>
            <p:nvPr/>
          </p:nvSpPr>
          <p:spPr>
            <a:xfrm>
              <a:off x="3843996" y="2733954"/>
              <a:ext cx="520402" cy="520402"/>
            </a:xfrm>
            <a:prstGeom prst="rect">
              <a:avLst/>
            </a:prstGeom>
            <a:blipFill rotWithShape="1">
              <a:blip r:embed="rId7">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5"/>
            <p:cNvSpPr/>
            <p:nvPr/>
          </p:nvSpPr>
          <p:spPr>
            <a:xfrm>
              <a:off x="4745088" y="2545532"/>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15"/>
            <p:cNvSpPr txBox="1"/>
            <p:nvPr/>
          </p:nvSpPr>
          <p:spPr>
            <a:xfrm>
              <a:off x="4745088" y="2545532"/>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Additional percentages for rights management and legal support</a:t>
              </a:r>
              <a:endParaRPr b="0" i="0" sz="1400" u="none" cap="none" strike="noStrike">
                <a:solidFill>
                  <a:srgbClr val="000000"/>
                </a:solidFill>
                <a:latin typeface="Arial"/>
                <a:ea typeface="Arial"/>
                <a:cs typeface="Arial"/>
                <a:sym typeface="Arial"/>
              </a:endParaRPr>
            </a:p>
          </p:txBody>
        </p:sp>
        <p:sp>
          <p:nvSpPr>
            <p:cNvPr id="262" name="Google Shape;262;p15"/>
            <p:cNvSpPr/>
            <p:nvPr/>
          </p:nvSpPr>
          <p:spPr>
            <a:xfrm>
              <a:off x="7228536" y="2545532"/>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5"/>
            <p:cNvSpPr/>
            <p:nvPr/>
          </p:nvSpPr>
          <p:spPr>
            <a:xfrm>
              <a:off x="7416958" y="2733954"/>
              <a:ext cx="520402" cy="520402"/>
            </a:xfrm>
            <a:prstGeom prst="rect">
              <a:avLst/>
            </a:prstGeom>
            <a:blipFill rotWithShape="1">
              <a:blip r:embed="rId8">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15"/>
            <p:cNvSpPr/>
            <p:nvPr/>
          </p:nvSpPr>
          <p:spPr>
            <a:xfrm>
              <a:off x="8318049" y="2545532"/>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5"/>
            <p:cNvSpPr txBox="1"/>
            <p:nvPr/>
          </p:nvSpPr>
          <p:spPr>
            <a:xfrm>
              <a:off x="8318049" y="2545532"/>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Provides editorial services</a:t>
              </a:r>
              <a:endParaRPr b="0" i="0" sz="1400" u="none" cap="none" strike="noStrike">
                <a:solidFill>
                  <a:srgbClr val="000000"/>
                </a:solidFill>
                <a:latin typeface="Arial"/>
                <a:ea typeface="Arial"/>
                <a:cs typeface="Arial"/>
                <a:sym typeface="Arial"/>
              </a:endParaRPr>
            </a:p>
          </p:txBody>
        </p:sp>
      </p:grpSp>
      <p:sp>
        <p:nvSpPr>
          <p:cNvPr id="266" name="Google Shape;266;p15"/>
          <p:cNvSpPr txBox="1"/>
          <p:nvPr/>
        </p:nvSpPr>
        <p:spPr>
          <a:xfrm>
            <a:off x="838200" y="365125"/>
            <a:ext cx="10515600" cy="1828444"/>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5200"/>
              <a:buFont typeface="Calibri"/>
              <a:buNone/>
            </a:pPr>
            <a:r>
              <a:rPr b="0" i="0" lang="en-US" sz="5200" u="none" cap="none" strike="noStrike">
                <a:solidFill>
                  <a:schemeClr val="lt1"/>
                </a:solidFill>
                <a:latin typeface="Calibri"/>
                <a:ea typeface="Calibri"/>
                <a:cs typeface="Calibri"/>
                <a:sym typeface="Calibri"/>
              </a:rPr>
              <a:t>Selling via a Publisher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Self-Publishing</a:t>
            </a:r>
            <a:endParaRPr/>
          </a:p>
        </p:txBody>
      </p:sp>
      <p:grpSp>
        <p:nvGrpSpPr>
          <p:cNvPr id="273" name="Google Shape;273;p16"/>
          <p:cNvGrpSpPr/>
          <p:nvPr/>
        </p:nvGrpSpPr>
        <p:grpSpPr>
          <a:xfrm>
            <a:off x="920813" y="2734184"/>
            <a:ext cx="10350373" cy="2534219"/>
            <a:chOff x="82613" y="908559"/>
            <a:chExt cx="10350373" cy="2534219"/>
          </a:xfrm>
        </p:grpSpPr>
        <p:sp>
          <p:nvSpPr>
            <p:cNvPr id="274" name="Google Shape;274;p16"/>
            <p:cNvSpPr/>
            <p:nvPr/>
          </p:nvSpPr>
          <p:spPr>
            <a:xfrm>
              <a:off x="82613" y="908559"/>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16"/>
            <p:cNvSpPr/>
            <p:nvPr/>
          </p:nvSpPr>
          <p:spPr>
            <a:xfrm>
              <a:off x="271034" y="1096980"/>
              <a:ext cx="520402" cy="520402"/>
            </a:xfrm>
            <a:prstGeom prst="rect">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6"/>
            <p:cNvSpPr/>
            <p:nvPr/>
          </p:nvSpPr>
          <p:spPr>
            <a:xfrm>
              <a:off x="1172126" y="908559"/>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16"/>
            <p:cNvSpPr txBox="1"/>
            <p:nvPr/>
          </p:nvSpPr>
          <p:spPr>
            <a:xfrm>
              <a:off x="1172126" y="908559"/>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Requires establishing a business</a:t>
              </a:r>
              <a:endParaRPr b="0" i="0" sz="1400" u="none" cap="none" strike="noStrike">
                <a:solidFill>
                  <a:srgbClr val="000000"/>
                </a:solidFill>
                <a:latin typeface="Arial"/>
                <a:ea typeface="Arial"/>
                <a:cs typeface="Arial"/>
                <a:sym typeface="Arial"/>
              </a:endParaRPr>
            </a:p>
          </p:txBody>
        </p:sp>
        <p:sp>
          <p:nvSpPr>
            <p:cNvPr id="278" name="Google Shape;278;p16"/>
            <p:cNvSpPr/>
            <p:nvPr/>
          </p:nvSpPr>
          <p:spPr>
            <a:xfrm>
              <a:off x="3655575" y="908559"/>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16"/>
            <p:cNvSpPr/>
            <p:nvPr/>
          </p:nvSpPr>
          <p:spPr>
            <a:xfrm>
              <a:off x="3843996" y="1096980"/>
              <a:ext cx="520402" cy="520402"/>
            </a:xfrm>
            <a:prstGeom prst="rect">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16"/>
            <p:cNvSpPr/>
            <p:nvPr/>
          </p:nvSpPr>
          <p:spPr>
            <a:xfrm>
              <a:off x="4745088" y="908559"/>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16"/>
            <p:cNvSpPr txBox="1"/>
            <p:nvPr/>
          </p:nvSpPr>
          <p:spPr>
            <a:xfrm>
              <a:off x="4745088" y="908559"/>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Requires running a business</a:t>
              </a:r>
              <a:endParaRPr b="0" i="0" sz="1400" u="none" cap="none" strike="noStrike">
                <a:solidFill>
                  <a:srgbClr val="000000"/>
                </a:solidFill>
                <a:latin typeface="Arial"/>
                <a:ea typeface="Arial"/>
                <a:cs typeface="Arial"/>
                <a:sym typeface="Arial"/>
              </a:endParaRPr>
            </a:p>
          </p:txBody>
        </p:sp>
        <p:sp>
          <p:nvSpPr>
            <p:cNvPr id="282" name="Google Shape;282;p16"/>
            <p:cNvSpPr/>
            <p:nvPr/>
          </p:nvSpPr>
          <p:spPr>
            <a:xfrm>
              <a:off x="7228536" y="908559"/>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16"/>
            <p:cNvSpPr/>
            <p:nvPr/>
          </p:nvSpPr>
          <p:spPr>
            <a:xfrm>
              <a:off x="7416958" y="1096980"/>
              <a:ext cx="520402" cy="520402"/>
            </a:xfrm>
            <a:prstGeom prst="rect">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16"/>
            <p:cNvSpPr/>
            <p:nvPr/>
          </p:nvSpPr>
          <p:spPr>
            <a:xfrm>
              <a:off x="8318049" y="908559"/>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16"/>
            <p:cNvSpPr txBox="1"/>
            <p:nvPr/>
          </p:nvSpPr>
          <p:spPr>
            <a:xfrm>
              <a:off x="8318049" y="908559"/>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More work typesetting/preparation publication</a:t>
              </a:r>
              <a:endParaRPr b="0" i="0" sz="1400" u="none" cap="none" strike="noStrike">
                <a:solidFill>
                  <a:srgbClr val="000000"/>
                </a:solidFill>
                <a:latin typeface="Arial"/>
                <a:ea typeface="Arial"/>
                <a:cs typeface="Arial"/>
                <a:sym typeface="Arial"/>
              </a:endParaRPr>
            </a:p>
          </p:txBody>
        </p:sp>
        <p:sp>
          <p:nvSpPr>
            <p:cNvPr id="286" name="Google Shape;286;p16"/>
            <p:cNvSpPr/>
            <p:nvPr/>
          </p:nvSpPr>
          <p:spPr>
            <a:xfrm>
              <a:off x="82613" y="2545532"/>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16"/>
            <p:cNvSpPr/>
            <p:nvPr/>
          </p:nvSpPr>
          <p:spPr>
            <a:xfrm>
              <a:off x="271034" y="2733954"/>
              <a:ext cx="520402" cy="520402"/>
            </a:xfrm>
            <a:prstGeom prst="rect">
              <a:avLst/>
            </a:prstGeom>
            <a:blipFill rotWithShape="1">
              <a:blip r:embed="rId6">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16"/>
            <p:cNvSpPr/>
            <p:nvPr/>
          </p:nvSpPr>
          <p:spPr>
            <a:xfrm>
              <a:off x="1172126" y="2545532"/>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6"/>
            <p:cNvSpPr txBox="1"/>
            <p:nvPr/>
          </p:nvSpPr>
          <p:spPr>
            <a:xfrm>
              <a:off x="1172126" y="2545532"/>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More work managing rights</a:t>
              </a:r>
              <a:endParaRPr b="0" i="0" sz="1400" u="none" cap="none" strike="noStrike">
                <a:solidFill>
                  <a:srgbClr val="000000"/>
                </a:solidFill>
                <a:latin typeface="Arial"/>
                <a:ea typeface="Arial"/>
                <a:cs typeface="Arial"/>
                <a:sym typeface="Arial"/>
              </a:endParaRPr>
            </a:p>
          </p:txBody>
        </p:sp>
        <p:sp>
          <p:nvSpPr>
            <p:cNvPr id="290" name="Google Shape;290;p16"/>
            <p:cNvSpPr/>
            <p:nvPr/>
          </p:nvSpPr>
          <p:spPr>
            <a:xfrm>
              <a:off x="3655575" y="2545532"/>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16"/>
            <p:cNvSpPr/>
            <p:nvPr/>
          </p:nvSpPr>
          <p:spPr>
            <a:xfrm>
              <a:off x="3843996" y="2733954"/>
              <a:ext cx="520402" cy="520402"/>
            </a:xfrm>
            <a:prstGeom prst="rect">
              <a:avLst/>
            </a:prstGeom>
            <a:blipFill rotWithShape="1">
              <a:blip r:embed="rId7">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6"/>
            <p:cNvSpPr/>
            <p:nvPr/>
          </p:nvSpPr>
          <p:spPr>
            <a:xfrm>
              <a:off x="4745088" y="2545532"/>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16"/>
            <p:cNvSpPr txBox="1"/>
            <p:nvPr/>
          </p:nvSpPr>
          <p:spPr>
            <a:xfrm>
              <a:off x="4745088" y="2545532"/>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Many platforms to choose from</a:t>
              </a:r>
              <a:endParaRPr b="0" i="0" sz="1400" u="none" cap="none" strike="noStrike">
                <a:solidFill>
                  <a:srgbClr val="000000"/>
                </a:solidFill>
                <a:latin typeface="Arial"/>
                <a:ea typeface="Arial"/>
                <a:cs typeface="Arial"/>
                <a:sym typeface="Arial"/>
              </a:endParaRPr>
            </a:p>
          </p:txBody>
        </p:sp>
        <p:sp>
          <p:nvSpPr>
            <p:cNvPr id="294" name="Google Shape;294;p16"/>
            <p:cNvSpPr/>
            <p:nvPr/>
          </p:nvSpPr>
          <p:spPr>
            <a:xfrm>
              <a:off x="7228536" y="2545532"/>
              <a:ext cx="897246" cy="897246"/>
            </a:xfrm>
            <a:prstGeom prst="ellipse">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16"/>
            <p:cNvSpPr/>
            <p:nvPr/>
          </p:nvSpPr>
          <p:spPr>
            <a:xfrm>
              <a:off x="7416958" y="2733954"/>
              <a:ext cx="520402" cy="520402"/>
            </a:xfrm>
            <a:prstGeom prst="rect">
              <a:avLst/>
            </a:prstGeom>
            <a:blipFill rotWithShape="1">
              <a:blip r:embed="rId8">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6"/>
            <p:cNvSpPr/>
            <p:nvPr/>
          </p:nvSpPr>
          <p:spPr>
            <a:xfrm>
              <a:off x="8318049" y="2545532"/>
              <a:ext cx="2114937" cy="8972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16"/>
            <p:cNvSpPr txBox="1"/>
            <p:nvPr/>
          </p:nvSpPr>
          <p:spPr>
            <a:xfrm>
              <a:off x="8318049" y="2545532"/>
              <a:ext cx="2114937" cy="89724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0" i="0" lang="en-US" sz="1700" u="none" cap="none" strike="noStrike">
                  <a:solidFill>
                    <a:schemeClr val="dk1"/>
                  </a:solidFill>
                  <a:latin typeface="Calibri"/>
                  <a:ea typeface="Calibri"/>
                  <a:cs typeface="Calibri"/>
                  <a:sym typeface="Calibri"/>
                </a:rPr>
                <a:t>Retain control over where and how work is licensed</a:t>
              </a:r>
              <a:endParaRPr b="0" i="0" sz="1400" u="none" cap="none" strike="noStrike">
                <a:solidFill>
                  <a:srgbClr val="000000"/>
                </a:solidFill>
                <a:latin typeface="Arial"/>
                <a:ea typeface="Arial"/>
                <a:cs typeface="Arial"/>
                <a:sym typeface="Arial"/>
              </a:endParaRPr>
            </a:p>
          </p:txBody>
        </p:sp>
      </p:grpSp>
      <p:sp>
        <p:nvSpPr>
          <p:cNvPr id="298" name="Google Shape;298;p16"/>
          <p:cNvSpPr txBox="1"/>
          <p:nvPr/>
        </p:nvSpPr>
        <p:spPr>
          <a:xfrm>
            <a:off x="838200" y="365125"/>
            <a:ext cx="10515600" cy="1828444"/>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5200"/>
              <a:buFont typeface="Calibri"/>
              <a:buNone/>
            </a:pPr>
            <a:r>
              <a:rPr b="0" i="0" lang="en-US" sz="5200" u="none" cap="none" strike="noStrike">
                <a:solidFill>
                  <a:schemeClr val="lt1"/>
                </a:solidFill>
                <a:latin typeface="Calibri"/>
                <a:ea typeface="Calibri"/>
                <a:cs typeface="Calibri"/>
                <a:sym typeface="Calibri"/>
              </a:rPr>
              <a:t>Self-Publishing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Self-Publishing</a:t>
            </a:r>
            <a:endParaRPr/>
          </a:p>
        </p:txBody>
      </p:sp>
      <p:sp>
        <p:nvSpPr>
          <p:cNvPr id="305" name="Google Shape;305;p17"/>
          <p:cNvSpPr txBox="1"/>
          <p:nvPr/>
        </p:nvSpPr>
        <p:spPr>
          <a:xfrm>
            <a:off x="838200" y="365125"/>
            <a:ext cx="10515600" cy="1828444"/>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5200"/>
              <a:buFont typeface="Calibri"/>
              <a:buNone/>
            </a:pPr>
            <a:r>
              <a:rPr b="0" i="0" lang="en-US" sz="5200" u="none" cap="none" strike="noStrike">
                <a:solidFill>
                  <a:schemeClr val="lt1"/>
                </a:solidFill>
                <a:latin typeface="Calibri"/>
                <a:ea typeface="Calibri"/>
                <a:cs typeface="Calibri"/>
                <a:sym typeface="Calibri"/>
              </a:rPr>
              <a:t>Registration and Publishing</a:t>
            </a:r>
            <a:endParaRPr b="0" i="0" sz="1400" u="none" cap="none" strike="noStrike">
              <a:solidFill>
                <a:srgbClr val="000000"/>
              </a:solidFill>
              <a:latin typeface="Arial"/>
              <a:ea typeface="Arial"/>
              <a:cs typeface="Arial"/>
              <a:sym typeface="Arial"/>
            </a:endParaRPr>
          </a:p>
        </p:txBody>
      </p:sp>
      <p:sp>
        <p:nvSpPr>
          <p:cNvPr id="306" name="Google Shape;306;p17"/>
          <p:cNvSpPr txBox="1"/>
          <p:nvPr>
            <p:ph idx="1" type="body"/>
          </p:nvPr>
        </p:nvSpPr>
        <p:spPr>
          <a:xfrm>
            <a:off x="838200" y="2193569"/>
            <a:ext cx="10515600" cy="398339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sz="2800"/>
              <a:t>Things to consider:</a:t>
            </a:r>
            <a:endParaRPr/>
          </a:p>
          <a:p>
            <a:pPr indent="-457200" lvl="0" marL="457200" rtl="0" algn="l">
              <a:lnSpc>
                <a:spcPct val="90000"/>
              </a:lnSpc>
              <a:spcBef>
                <a:spcPts val="1000"/>
              </a:spcBef>
              <a:spcAft>
                <a:spcPts val="0"/>
              </a:spcAft>
              <a:buClr>
                <a:schemeClr val="dk1"/>
              </a:buClr>
              <a:buSzPts val="2800"/>
              <a:buFont typeface="Calibri"/>
              <a:buAutoNum type="arabicPeriod"/>
            </a:pPr>
            <a:r>
              <a:rPr lang="en-US" sz="2800"/>
              <a:t>Are you self-publishing? You will likely need to set up a business to register to collect your publishing royalties</a:t>
            </a:r>
            <a:br>
              <a:rPr lang="en-US" sz="2800"/>
            </a:br>
            <a:endParaRPr sz="2800"/>
          </a:p>
          <a:p>
            <a:pPr indent="-457200" lvl="0" marL="457200" rtl="0" algn="l">
              <a:lnSpc>
                <a:spcPct val="90000"/>
              </a:lnSpc>
              <a:spcBef>
                <a:spcPts val="1000"/>
              </a:spcBef>
              <a:spcAft>
                <a:spcPts val="0"/>
              </a:spcAft>
              <a:buClr>
                <a:schemeClr val="dk1"/>
              </a:buClr>
              <a:buSzPts val="2800"/>
              <a:buFont typeface="Calibri"/>
              <a:buAutoNum type="arabicPeriod"/>
            </a:pPr>
            <a:r>
              <a:rPr lang="en-US" sz="2800"/>
              <a:t>Where will you be registering copyrights and what reciprocal agreements are in place?</a:t>
            </a:r>
            <a:br>
              <a:rPr lang="en-US" sz="2800"/>
            </a:br>
            <a:endParaRPr sz="2800"/>
          </a:p>
          <a:p>
            <a:pPr indent="-457200" lvl="0" marL="457200" rtl="0" algn="l">
              <a:lnSpc>
                <a:spcPct val="90000"/>
              </a:lnSpc>
              <a:spcBef>
                <a:spcPts val="1000"/>
              </a:spcBef>
              <a:spcAft>
                <a:spcPts val="0"/>
              </a:spcAft>
              <a:buClr>
                <a:schemeClr val="dk1"/>
              </a:buClr>
              <a:buSzPts val="2800"/>
              <a:buFont typeface="Calibri"/>
              <a:buAutoNum type="arabicPeriod"/>
            </a:pPr>
            <a:r>
              <a:rPr lang="en-US" sz="2800"/>
              <a:t>Do you want to assign rights to a publisher or contract a rights administrator to manage your copyrights?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8"/>
          <p:cNvSpPr txBox="1"/>
          <p:nvPr>
            <p:ph type="title"/>
          </p:nvPr>
        </p:nvSpPr>
        <p:spPr>
          <a:xfrm>
            <a:off x="831850" y="1709738"/>
            <a:ext cx="10515600" cy="2852737"/>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Calibri"/>
              <a:buNone/>
            </a:pPr>
            <a:r>
              <a:rPr lang="en-US">
                <a:solidFill>
                  <a:schemeClr val="lt1"/>
                </a:solidFill>
                <a:latin typeface="Calibri"/>
                <a:ea typeface="Calibri"/>
                <a:cs typeface="Calibri"/>
                <a:sym typeface="Calibri"/>
              </a:rPr>
              <a:t>Editing &amp; Typesetting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descr="A screenshot of a book&#10;&#10;Description automatically generated" id="318" name="Google Shape;318;p19"/>
          <p:cNvPicPr preferRelativeResize="0"/>
          <p:nvPr/>
        </p:nvPicPr>
        <p:blipFill rotWithShape="1">
          <a:blip r:embed="rId3">
            <a:alphaModFix/>
          </a:blip>
          <a:srcRect b="0" l="0" r="0" t="0"/>
          <a:stretch/>
        </p:blipFill>
        <p:spPr>
          <a:xfrm>
            <a:off x="1243927" y="0"/>
            <a:ext cx="9704146" cy="6858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p20"/>
          <p:cNvPicPr preferRelativeResize="0"/>
          <p:nvPr/>
        </p:nvPicPr>
        <p:blipFill rotWithShape="1">
          <a:blip r:embed="rId3">
            <a:alphaModFix/>
          </a:blip>
          <a:srcRect b="0" l="0" r="0" t="0"/>
          <a:stretch/>
        </p:blipFill>
        <p:spPr>
          <a:xfrm>
            <a:off x="1327842" y="0"/>
            <a:ext cx="9536316"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21"/>
          <p:cNvPicPr preferRelativeResize="0"/>
          <p:nvPr/>
        </p:nvPicPr>
        <p:blipFill rotWithShape="1">
          <a:blip r:embed="rId3">
            <a:alphaModFix/>
          </a:blip>
          <a:srcRect b="0" l="0" r="0" t="0"/>
          <a:stretch/>
        </p:blipFill>
        <p:spPr>
          <a:xfrm>
            <a:off x="1327842" y="46847"/>
            <a:ext cx="9536316" cy="67643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Libraries as Markets</a:t>
            </a:r>
            <a:endParaRPr/>
          </a:p>
        </p:txBody>
      </p:sp>
      <p:grpSp>
        <p:nvGrpSpPr>
          <p:cNvPr id="337" name="Google Shape;337;p22"/>
          <p:cNvGrpSpPr/>
          <p:nvPr/>
        </p:nvGrpSpPr>
        <p:grpSpPr>
          <a:xfrm>
            <a:off x="838200" y="1826156"/>
            <a:ext cx="10515600" cy="4350274"/>
            <a:chOff x="0" y="531"/>
            <a:chExt cx="10515600" cy="4350274"/>
          </a:xfrm>
        </p:grpSpPr>
        <p:sp>
          <p:nvSpPr>
            <p:cNvPr id="338" name="Google Shape;338;p22"/>
            <p:cNvSpPr/>
            <p:nvPr/>
          </p:nvSpPr>
          <p:spPr>
            <a:xfrm>
              <a:off x="0" y="531"/>
              <a:ext cx="10515600" cy="1242935"/>
            </a:xfrm>
            <a:prstGeom prst="roundRect">
              <a:avLst>
                <a:gd fmla="val 10000" name="adj"/>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22"/>
            <p:cNvSpPr/>
            <p:nvPr/>
          </p:nvSpPr>
          <p:spPr>
            <a:xfrm>
              <a:off x="375988" y="280191"/>
              <a:ext cx="683614" cy="683614"/>
            </a:xfrm>
            <a:prstGeom prst="rect">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22"/>
            <p:cNvSpPr/>
            <p:nvPr/>
          </p:nvSpPr>
          <p:spPr>
            <a:xfrm>
              <a:off x="1435590" y="531"/>
              <a:ext cx="9080009" cy="124293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22"/>
            <p:cNvSpPr txBox="1"/>
            <p:nvPr/>
          </p:nvSpPr>
          <p:spPr>
            <a:xfrm>
              <a:off x="1435590" y="531"/>
              <a:ext cx="9080009"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chemeClr val="dk1"/>
                </a:buClr>
                <a:buSzPts val="2500"/>
                <a:buFont typeface="Calibri"/>
                <a:buNone/>
              </a:pPr>
              <a:r>
                <a:rPr b="0" i="0" lang="en-US" sz="2500" u="none" cap="none" strike="noStrike">
                  <a:solidFill>
                    <a:schemeClr val="dk1"/>
                  </a:solidFill>
                  <a:latin typeface="Calibri"/>
                  <a:ea typeface="Calibri"/>
                  <a:cs typeface="Calibri"/>
                  <a:sym typeface="Calibri"/>
                </a:rPr>
                <a:t>Libraries can be a good market to have your work accessible! To ensure libraries can collect your work.</a:t>
              </a:r>
              <a:endParaRPr b="0" i="0" sz="1400" u="none" cap="none" strike="noStrike">
                <a:solidFill>
                  <a:srgbClr val="000000"/>
                </a:solidFill>
                <a:latin typeface="Arial"/>
                <a:ea typeface="Arial"/>
                <a:cs typeface="Arial"/>
                <a:sym typeface="Arial"/>
              </a:endParaRPr>
            </a:p>
          </p:txBody>
        </p:sp>
        <p:sp>
          <p:nvSpPr>
            <p:cNvPr id="342" name="Google Shape;342;p22"/>
            <p:cNvSpPr/>
            <p:nvPr/>
          </p:nvSpPr>
          <p:spPr>
            <a:xfrm>
              <a:off x="0" y="1554201"/>
              <a:ext cx="10515600" cy="1242935"/>
            </a:xfrm>
            <a:prstGeom prst="roundRect">
              <a:avLst>
                <a:gd fmla="val 10000" name="adj"/>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22"/>
            <p:cNvSpPr/>
            <p:nvPr/>
          </p:nvSpPr>
          <p:spPr>
            <a:xfrm>
              <a:off x="375988" y="1833861"/>
              <a:ext cx="683614" cy="683614"/>
            </a:xfrm>
            <a:prstGeom prst="rect">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22"/>
            <p:cNvSpPr/>
            <p:nvPr/>
          </p:nvSpPr>
          <p:spPr>
            <a:xfrm>
              <a:off x="1435590" y="1554201"/>
              <a:ext cx="9080009" cy="124293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22"/>
            <p:cNvSpPr txBox="1"/>
            <p:nvPr/>
          </p:nvSpPr>
          <p:spPr>
            <a:xfrm>
              <a:off x="1435590" y="1554201"/>
              <a:ext cx="9080009"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chemeClr val="dk1"/>
                </a:buClr>
                <a:buSzPts val="2500"/>
                <a:buFont typeface="Calibri"/>
                <a:buNone/>
              </a:pPr>
              <a:r>
                <a:rPr b="0" i="0" lang="en-US" sz="2500" u="none" cap="none" strike="noStrike">
                  <a:solidFill>
                    <a:schemeClr val="dk1"/>
                  </a:solidFill>
                  <a:latin typeface="Calibri"/>
                  <a:ea typeface="Calibri"/>
                  <a:cs typeface="Calibri"/>
                  <a:sym typeface="Calibri"/>
                </a:rPr>
                <a:t>Ensure your publisher or distributor does not limit potential library purchase (check digital score terms!)</a:t>
              </a:r>
              <a:endParaRPr b="0" i="0" sz="1400" u="none" cap="none" strike="noStrike">
                <a:solidFill>
                  <a:srgbClr val="000000"/>
                </a:solidFill>
                <a:latin typeface="Arial"/>
                <a:ea typeface="Arial"/>
                <a:cs typeface="Arial"/>
                <a:sym typeface="Arial"/>
              </a:endParaRPr>
            </a:p>
          </p:txBody>
        </p:sp>
        <p:sp>
          <p:nvSpPr>
            <p:cNvPr id="346" name="Google Shape;346;p22"/>
            <p:cNvSpPr/>
            <p:nvPr/>
          </p:nvSpPr>
          <p:spPr>
            <a:xfrm>
              <a:off x="0" y="3107870"/>
              <a:ext cx="10515600" cy="1242935"/>
            </a:xfrm>
            <a:prstGeom prst="roundRect">
              <a:avLst>
                <a:gd fmla="val 10000" name="adj"/>
              </a:avLst>
            </a:prstGeom>
            <a:solidFill>
              <a:srgbClr val="CFDE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22"/>
            <p:cNvSpPr/>
            <p:nvPr/>
          </p:nvSpPr>
          <p:spPr>
            <a:xfrm>
              <a:off x="375988" y="3387531"/>
              <a:ext cx="683614" cy="683614"/>
            </a:xfrm>
            <a:prstGeom prst="rect">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22"/>
            <p:cNvSpPr/>
            <p:nvPr/>
          </p:nvSpPr>
          <p:spPr>
            <a:xfrm>
              <a:off x="1435590" y="3107870"/>
              <a:ext cx="9080009" cy="124293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22"/>
            <p:cNvSpPr txBox="1"/>
            <p:nvPr/>
          </p:nvSpPr>
          <p:spPr>
            <a:xfrm>
              <a:off x="1435590" y="3107870"/>
              <a:ext cx="9080009" cy="1242935"/>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chemeClr val="dk1"/>
                </a:buClr>
                <a:buSzPts val="2500"/>
                <a:buFont typeface="Calibri"/>
                <a:buNone/>
              </a:pPr>
              <a:r>
                <a:rPr b="0" i="0" lang="en-US" sz="2500" u="none" cap="none" strike="noStrike">
                  <a:solidFill>
                    <a:schemeClr val="dk1"/>
                  </a:solidFill>
                  <a:latin typeface="Calibri"/>
                  <a:ea typeface="Calibri"/>
                  <a:cs typeface="Calibri"/>
                  <a:sym typeface="Calibri"/>
                </a:rPr>
                <a:t>Have a license available for libraries and/or individuals on your webstore</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Evaluate the score terms:</a:t>
            </a:r>
            <a:endParaRPr/>
          </a:p>
        </p:txBody>
      </p:sp>
      <p:grpSp>
        <p:nvGrpSpPr>
          <p:cNvPr id="356" name="Google Shape;356;p23"/>
          <p:cNvGrpSpPr/>
          <p:nvPr/>
        </p:nvGrpSpPr>
        <p:grpSpPr>
          <a:xfrm>
            <a:off x="838200" y="2906192"/>
            <a:ext cx="10515599" cy="2190202"/>
            <a:chOff x="0" y="1080567"/>
            <a:chExt cx="10515599" cy="2190202"/>
          </a:xfrm>
        </p:grpSpPr>
        <p:sp>
          <p:nvSpPr>
            <p:cNvPr id="357" name="Google Shape;357;p23"/>
            <p:cNvSpPr/>
            <p:nvPr/>
          </p:nvSpPr>
          <p:spPr>
            <a:xfrm>
              <a:off x="0" y="1080567"/>
              <a:ext cx="2957512" cy="1878020"/>
            </a:xfrm>
            <a:prstGeom prst="roundRect">
              <a:avLst>
                <a:gd fmla="val 10000"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23"/>
            <p:cNvSpPr/>
            <p:nvPr/>
          </p:nvSpPr>
          <p:spPr>
            <a:xfrm>
              <a:off x="328612" y="1392749"/>
              <a:ext cx="2957512" cy="1878020"/>
            </a:xfrm>
            <a:prstGeom prst="roundRect">
              <a:avLst>
                <a:gd fmla="val 10000" name="adj"/>
              </a:avLst>
            </a:prstGeom>
            <a:solidFill>
              <a:schemeClr val="lt1">
                <a:alpha val="89019"/>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23"/>
            <p:cNvSpPr txBox="1"/>
            <p:nvPr/>
          </p:nvSpPr>
          <p:spPr>
            <a:xfrm>
              <a:off x="383617" y="1447754"/>
              <a:ext cx="2847502" cy="1768010"/>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dk1"/>
                </a:buClr>
                <a:buSzPts val="2700"/>
                <a:buFont typeface="Calibri"/>
                <a:buNone/>
              </a:pPr>
              <a:r>
                <a:rPr b="0" i="0" lang="en-US" sz="2700" u="none" cap="none" strike="noStrike">
                  <a:solidFill>
                    <a:schemeClr val="dk1"/>
                  </a:solidFill>
                  <a:latin typeface="Calibri"/>
                  <a:ea typeface="Calibri"/>
                  <a:cs typeface="Calibri"/>
                  <a:sym typeface="Calibri"/>
                </a:rPr>
                <a:t>Are any buyers excluded based on these terms?</a:t>
              </a:r>
              <a:br>
                <a:rPr b="0" i="0" lang="en-US" sz="2700" u="none" cap="none" strike="noStrike">
                  <a:solidFill>
                    <a:schemeClr val="dk1"/>
                  </a:solidFill>
                  <a:latin typeface="Calibri"/>
                  <a:ea typeface="Calibri"/>
                  <a:cs typeface="Calibri"/>
                  <a:sym typeface="Calibri"/>
                </a:rPr>
              </a:br>
              <a:endParaRPr b="0" i="0" sz="2700" u="none" cap="none" strike="noStrike">
                <a:solidFill>
                  <a:schemeClr val="dk1"/>
                </a:solidFill>
                <a:latin typeface="Calibri"/>
                <a:ea typeface="Calibri"/>
                <a:cs typeface="Calibri"/>
                <a:sym typeface="Calibri"/>
              </a:endParaRPr>
            </a:p>
          </p:txBody>
        </p:sp>
        <p:sp>
          <p:nvSpPr>
            <p:cNvPr id="360" name="Google Shape;360;p23"/>
            <p:cNvSpPr/>
            <p:nvPr/>
          </p:nvSpPr>
          <p:spPr>
            <a:xfrm>
              <a:off x="3614737" y="1080567"/>
              <a:ext cx="2957512" cy="1878020"/>
            </a:xfrm>
            <a:prstGeom prst="roundRect">
              <a:avLst>
                <a:gd fmla="val 10000"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23"/>
            <p:cNvSpPr/>
            <p:nvPr/>
          </p:nvSpPr>
          <p:spPr>
            <a:xfrm>
              <a:off x="3943350" y="1392749"/>
              <a:ext cx="2957512" cy="1878020"/>
            </a:xfrm>
            <a:prstGeom prst="roundRect">
              <a:avLst>
                <a:gd fmla="val 10000" name="adj"/>
              </a:avLst>
            </a:prstGeom>
            <a:solidFill>
              <a:schemeClr val="lt1">
                <a:alpha val="89019"/>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23"/>
            <p:cNvSpPr txBox="1"/>
            <p:nvPr/>
          </p:nvSpPr>
          <p:spPr>
            <a:xfrm>
              <a:off x="3998355" y="1447754"/>
              <a:ext cx="2847502" cy="1768010"/>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dk1"/>
                </a:buClr>
                <a:buSzPts val="2700"/>
                <a:buFont typeface="Calibri"/>
                <a:buNone/>
              </a:pPr>
              <a:r>
                <a:rPr b="0" i="0" lang="en-US" sz="2700" u="none" cap="none" strike="noStrike">
                  <a:solidFill>
                    <a:schemeClr val="dk1"/>
                  </a:solidFill>
                  <a:latin typeface="Calibri"/>
                  <a:ea typeface="Calibri"/>
                  <a:cs typeface="Calibri"/>
                  <a:sym typeface="Calibri"/>
                </a:rPr>
                <a:t>What restrictions are put on these digital scores?</a:t>
              </a:r>
              <a:br>
                <a:rPr b="0" i="0" lang="en-US" sz="2700" u="none" cap="none" strike="noStrike">
                  <a:solidFill>
                    <a:schemeClr val="dk1"/>
                  </a:solidFill>
                  <a:latin typeface="Calibri"/>
                  <a:ea typeface="Calibri"/>
                  <a:cs typeface="Calibri"/>
                  <a:sym typeface="Calibri"/>
                </a:rPr>
              </a:br>
              <a:endParaRPr b="0" i="0" sz="2700" u="none" cap="none" strike="noStrike">
                <a:solidFill>
                  <a:schemeClr val="dk1"/>
                </a:solidFill>
                <a:latin typeface="Calibri"/>
                <a:ea typeface="Calibri"/>
                <a:cs typeface="Calibri"/>
                <a:sym typeface="Calibri"/>
              </a:endParaRPr>
            </a:p>
          </p:txBody>
        </p:sp>
        <p:sp>
          <p:nvSpPr>
            <p:cNvPr id="363" name="Google Shape;363;p23"/>
            <p:cNvSpPr/>
            <p:nvPr/>
          </p:nvSpPr>
          <p:spPr>
            <a:xfrm>
              <a:off x="7229475" y="1080567"/>
              <a:ext cx="2957512" cy="1878020"/>
            </a:xfrm>
            <a:prstGeom prst="roundRect">
              <a:avLst>
                <a:gd fmla="val 10000"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23"/>
            <p:cNvSpPr/>
            <p:nvPr/>
          </p:nvSpPr>
          <p:spPr>
            <a:xfrm>
              <a:off x="7558087" y="1392749"/>
              <a:ext cx="2957512" cy="1878020"/>
            </a:xfrm>
            <a:prstGeom prst="roundRect">
              <a:avLst>
                <a:gd fmla="val 10000" name="adj"/>
              </a:avLst>
            </a:prstGeom>
            <a:solidFill>
              <a:schemeClr val="lt1">
                <a:alpha val="89019"/>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23"/>
            <p:cNvSpPr txBox="1"/>
            <p:nvPr/>
          </p:nvSpPr>
          <p:spPr>
            <a:xfrm>
              <a:off x="7613092" y="1447754"/>
              <a:ext cx="2847502" cy="1768010"/>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dk1"/>
                </a:buClr>
                <a:buSzPts val="2700"/>
                <a:buFont typeface="Calibri"/>
                <a:buNone/>
              </a:pPr>
              <a:r>
                <a:rPr b="0" i="0" lang="en-US" sz="2700" u="none" cap="none" strike="noStrike">
                  <a:solidFill>
                    <a:schemeClr val="dk1"/>
                  </a:solidFill>
                  <a:latin typeface="Calibri"/>
                  <a:ea typeface="Calibri"/>
                  <a:cs typeface="Calibri"/>
                  <a:sym typeface="Calibri"/>
                </a:rPr>
                <a:t>How are these restrictions being enforced?</a:t>
              </a:r>
              <a:br>
                <a:rPr b="0" i="0" lang="en-US" sz="2700" u="none" cap="none" strike="noStrike">
                  <a:solidFill>
                    <a:schemeClr val="dk1"/>
                  </a:solidFill>
                  <a:latin typeface="Calibri"/>
                  <a:ea typeface="Calibri"/>
                  <a:cs typeface="Calibri"/>
                  <a:sym typeface="Calibri"/>
                </a:rPr>
              </a:b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4"/>
          <p:cNvSpPr txBox="1"/>
          <p:nvPr>
            <p:ph type="title"/>
          </p:nvPr>
        </p:nvSpPr>
        <p:spPr>
          <a:xfrm>
            <a:off x="831850" y="1709738"/>
            <a:ext cx="10515600" cy="2852737"/>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Calibri"/>
              <a:buNone/>
            </a:pPr>
            <a:r>
              <a:rPr lang="en-US">
                <a:solidFill>
                  <a:schemeClr val="lt1"/>
                </a:solidFill>
                <a:latin typeface="Calibri"/>
                <a:ea typeface="Calibri"/>
                <a:cs typeface="Calibri"/>
                <a:sym typeface="Calibri"/>
              </a:rPr>
              <a:t>Publicizing to Libraries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Questions?</a:t>
            </a:r>
            <a:endParaRPr/>
          </a:p>
        </p:txBody>
      </p:sp>
      <p:grpSp>
        <p:nvGrpSpPr>
          <p:cNvPr id="378" name="Google Shape;378;p25"/>
          <p:cNvGrpSpPr/>
          <p:nvPr/>
        </p:nvGrpSpPr>
        <p:grpSpPr>
          <a:xfrm>
            <a:off x="838200" y="2143753"/>
            <a:ext cx="5898502" cy="3242160"/>
            <a:chOff x="0" y="318128"/>
            <a:chExt cx="5898502" cy="3242160"/>
          </a:xfrm>
        </p:grpSpPr>
        <p:sp>
          <p:nvSpPr>
            <p:cNvPr id="379" name="Google Shape;379;p25"/>
            <p:cNvSpPr/>
            <p:nvPr/>
          </p:nvSpPr>
          <p:spPr>
            <a:xfrm>
              <a:off x="0" y="826995"/>
              <a:ext cx="5898502" cy="957600"/>
            </a:xfrm>
            <a:prstGeom prst="rect">
              <a:avLst/>
            </a:prstGeom>
            <a:solidFill>
              <a:schemeClr val="lt1">
                <a:alpha val="89019"/>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25"/>
            <p:cNvSpPr/>
            <p:nvPr/>
          </p:nvSpPr>
          <p:spPr>
            <a:xfrm>
              <a:off x="294925" y="318128"/>
              <a:ext cx="4128951" cy="1121759"/>
            </a:xfrm>
            <a:prstGeom prst="roundRect">
              <a:avLst>
                <a:gd fmla="val 16667"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25"/>
            <p:cNvSpPr txBox="1"/>
            <p:nvPr/>
          </p:nvSpPr>
          <p:spPr>
            <a:xfrm>
              <a:off x="349685" y="372888"/>
              <a:ext cx="4019431" cy="1012239"/>
            </a:xfrm>
            <a:prstGeom prst="rect">
              <a:avLst/>
            </a:prstGeom>
            <a:noFill/>
            <a:ln>
              <a:noFill/>
            </a:ln>
          </p:spPr>
          <p:txBody>
            <a:bodyPr anchorCtr="0" anchor="ctr" bIns="0" lIns="156050" spcFirstLastPara="1" rIns="156050" wrap="square" tIns="0">
              <a:noAutofit/>
            </a:bodyPr>
            <a:lstStyle/>
            <a:p>
              <a:pPr indent="0" lvl="0" marL="0" marR="0" rtl="0" algn="l">
                <a:lnSpc>
                  <a:spcPct val="90000"/>
                </a:lnSpc>
                <a:spcBef>
                  <a:spcPts val="0"/>
                </a:spcBef>
                <a:spcAft>
                  <a:spcPts val="0"/>
                </a:spcAft>
                <a:buClr>
                  <a:schemeClr val="lt1"/>
                </a:buClr>
                <a:buSzPts val="3800"/>
                <a:buFont typeface="Calibri"/>
                <a:buNone/>
              </a:pPr>
              <a:r>
                <a:rPr b="0" i="0" lang="en-US" sz="3800" u="none" cap="none" strike="noStrike">
                  <a:solidFill>
                    <a:schemeClr val="lt1"/>
                  </a:solidFill>
                  <a:latin typeface="Calibri"/>
                  <a:ea typeface="Calibri"/>
                  <a:cs typeface="Calibri"/>
                  <a:sym typeface="Calibri"/>
                </a:rPr>
                <a:t>Marci Cohen</a:t>
              </a:r>
              <a:endParaRPr b="0" i="0" sz="1400" u="none" cap="none" strike="noStrike">
                <a:solidFill>
                  <a:srgbClr val="000000"/>
                </a:solidFill>
                <a:latin typeface="Arial"/>
                <a:ea typeface="Arial"/>
                <a:cs typeface="Arial"/>
                <a:sym typeface="Arial"/>
              </a:endParaRPr>
            </a:p>
          </p:txBody>
        </p:sp>
        <p:sp>
          <p:nvSpPr>
            <p:cNvPr id="382" name="Google Shape;382;p25"/>
            <p:cNvSpPr/>
            <p:nvPr/>
          </p:nvSpPr>
          <p:spPr>
            <a:xfrm>
              <a:off x="0" y="2602688"/>
              <a:ext cx="5898502" cy="957600"/>
            </a:xfrm>
            <a:prstGeom prst="rect">
              <a:avLst/>
            </a:prstGeom>
            <a:solidFill>
              <a:schemeClr val="lt1">
                <a:alpha val="89019"/>
              </a:schemeClr>
            </a:solidFill>
            <a:ln cap="flat" cmpd="sng" w="12700">
              <a:solidFill>
                <a:srgbClr val="539E3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25"/>
            <p:cNvSpPr/>
            <p:nvPr/>
          </p:nvSpPr>
          <p:spPr>
            <a:xfrm>
              <a:off x="294925" y="2041808"/>
              <a:ext cx="4128951" cy="1121759"/>
            </a:xfrm>
            <a:prstGeom prst="roundRect">
              <a:avLst>
                <a:gd fmla="val 16667" name="adj"/>
              </a:avLst>
            </a:prstGeom>
            <a:solidFill>
              <a:srgbClr val="539E3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25"/>
            <p:cNvSpPr txBox="1"/>
            <p:nvPr/>
          </p:nvSpPr>
          <p:spPr>
            <a:xfrm>
              <a:off x="349685" y="2096568"/>
              <a:ext cx="4019431" cy="1012239"/>
            </a:xfrm>
            <a:prstGeom prst="rect">
              <a:avLst/>
            </a:prstGeom>
            <a:noFill/>
            <a:ln>
              <a:noFill/>
            </a:ln>
          </p:spPr>
          <p:txBody>
            <a:bodyPr anchorCtr="0" anchor="ctr" bIns="0" lIns="156050" spcFirstLastPara="1" rIns="156050" wrap="square" tIns="0">
              <a:noAutofit/>
            </a:bodyPr>
            <a:lstStyle/>
            <a:p>
              <a:pPr indent="0" lvl="0" marL="0" marR="0" rtl="0" algn="l">
                <a:lnSpc>
                  <a:spcPct val="90000"/>
                </a:lnSpc>
                <a:spcBef>
                  <a:spcPts val="0"/>
                </a:spcBef>
                <a:spcAft>
                  <a:spcPts val="0"/>
                </a:spcAft>
                <a:buClr>
                  <a:schemeClr val="lt1"/>
                </a:buClr>
                <a:buSzPts val="3800"/>
                <a:buFont typeface="Calibri"/>
                <a:buNone/>
              </a:pPr>
              <a:r>
                <a:rPr b="0" i="0" lang="en-US" sz="3800" u="none" cap="none" strike="noStrike">
                  <a:solidFill>
                    <a:schemeClr val="lt1"/>
                  </a:solidFill>
                  <a:latin typeface="Calibri"/>
                  <a:ea typeface="Calibri"/>
                  <a:cs typeface="Calibri"/>
                  <a:sym typeface="Calibri"/>
                </a:rPr>
                <a:t>rockhackcohen</a:t>
              </a:r>
              <a:br>
                <a:rPr b="0" i="0" lang="en-US" sz="3800" u="none" cap="none" strike="noStrike">
                  <a:solidFill>
                    <a:schemeClr val="lt1"/>
                  </a:solidFill>
                  <a:latin typeface="Calibri"/>
                  <a:ea typeface="Calibri"/>
                  <a:cs typeface="Calibri"/>
                  <a:sym typeface="Calibri"/>
                </a:rPr>
              </a:br>
              <a:r>
                <a:rPr b="0" i="0" lang="en-US" sz="3800" u="none" cap="none" strike="noStrike">
                  <a:solidFill>
                    <a:schemeClr val="lt1"/>
                  </a:solidFill>
                  <a:latin typeface="Calibri"/>
                  <a:ea typeface="Calibri"/>
                  <a:cs typeface="Calibri"/>
                  <a:sym typeface="Calibri"/>
                </a:rPr>
                <a:t>@yahoo.com</a:t>
              </a:r>
              <a:endParaRPr b="0" i="0" sz="1400" u="none" cap="none" strike="noStrike">
                <a:solidFill>
                  <a:srgbClr val="000000"/>
                </a:solidFill>
                <a:latin typeface="Arial"/>
                <a:ea typeface="Arial"/>
                <a:cs typeface="Arial"/>
                <a:sym typeface="Arial"/>
              </a:endParaRPr>
            </a:p>
          </p:txBody>
        </p:sp>
      </p:grpSp>
      <p:sp>
        <p:nvSpPr>
          <p:cNvPr id="385" name="Google Shape;385;p25"/>
          <p:cNvSpPr txBox="1"/>
          <p:nvPr/>
        </p:nvSpPr>
        <p:spPr>
          <a:xfrm>
            <a:off x="7138570" y="5980922"/>
            <a:ext cx="476794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Resource Guide</a:t>
            </a:r>
            <a:endParaRPr b="0" i="0" sz="1400" u="none" cap="none" strike="noStrike">
              <a:solidFill>
                <a:srgbClr val="000000"/>
              </a:solidFill>
              <a:latin typeface="Arial"/>
              <a:ea typeface="Arial"/>
              <a:cs typeface="Arial"/>
              <a:sym typeface="Arial"/>
            </a:endParaRPr>
          </a:p>
        </p:txBody>
      </p:sp>
      <p:pic>
        <p:nvPicPr>
          <p:cNvPr id="386" name="Google Shape;386;p25" title="frame.png"/>
          <p:cNvPicPr preferRelativeResize="0"/>
          <p:nvPr/>
        </p:nvPicPr>
        <p:blipFill rotWithShape="1">
          <a:blip r:embed="rId3">
            <a:alphaModFix/>
          </a:blip>
          <a:srcRect b="0" l="0" r="0" t="0"/>
          <a:stretch/>
        </p:blipFill>
        <p:spPr>
          <a:xfrm>
            <a:off x="7104747" y="902208"/>
            <a:ext cx="4709890" cy="470989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2023-01-26T15:51:44Z</dcterms:created>
  <dc:creator>Kathleen DeLaurenti (she, hers)</dc:creator>
</cp:coreProperties>
</file>