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72" r:id="rId2"/>
    <p:sldId id="292" r:id="rId3"/>
    <p:sldId id="286" r:id="rId4"/>
    <p:sldId id="288" r:id="rId5"/>
    <p:sldId id="287" r:id="rId6"/>
    <p:sldId id="301" r:id="rId7"/>
    <p:sldId id="291" r:id="rId8"/>
    <p:sldId id="290" r:id="rId9"/>
    <p:sldId id="293" r:id="rId10"/>
    <p:sldId id="289" r:id="rId11"/>
    <p:sldId id="294" r:id="rId12"/>
    <p:sldId id="295" r:id="rId13"/>
    <p:sldId id="297" r:id="rId14"/>
    <p:sldId id="298" r:id="rId15"/>
    <p:sldId id="299" r:id="rId16"/>
    <p:sldId id="300" r:id="rId17"/>
    <p:sldId id="302" r:id="rId18"/>
    <p:sldId id="284"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welti, Andrea" initials="CA" lastIdx="1" clrIdx="0">
    <p:extLst>
      <p:ext uri="{19B8F6BF-5375-455C-9EA6-DF929625EA0E}">
        <p15:presenceInfo xmlns:p15="http://schemas.microsoft.com/office/powerpoint/2012/main" userId="S::cawelti@fas.harvard.edu::fa038b84-57ec-43a1-8829-1a7a39016fe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0F7B30-4C45-435C-B4A9-3DB7CB3C47CA}" v="12" dt="2025-11-05T03:44:55.979"/>
    <p1510:client id="{D629D0F7-2876-4D70-AB43-C1E73A7DB037}" v="31" dt="2025-11-05T17:04:08.38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7" d="100"/>
          <a:sy n="107" d="100"/>
        </p:scale>
        <p:origin x="714" y="3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34622D-FB45-4F1E-8A24-5BFE861AFF66}" type="datetimeFigureOut">
              <a:rPr lang="en-US" smtClean="0"/>
              <a:t>11/15/2025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CA9ACE-D84E-4313-9A13-3AAA7B659297}" type="slidenum">
              <a:rPr lang="en-US" smtClean="0"/>
              <a:t>‹#›</a:t>
            </a:fld>
            <a:endParaRPr lang="en-US"/>
          </a:p>
        </p:txBody>
      </p:sp>
    </p:spTree>
    <p:extLst>
      <p:ext uri="{BB962C8B-B14F-4D97-AF65-F5344CB8AC3E}">
        <p14:creationId xmlns:p14="http://schemas.microsoft.com/office/powerpoint/2010/main" val="18169413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A722F67-7617-425B-87BB-2F4B6B9EC636}" type="datetimeFigureOut">
              <a:rPr lang="en-US" smtClean="0"/>
              <a:t>11/15/2025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E13F9E-6528-44BE-B741-D201E6A58C19}" type="slidenum">
              <a:rPr lang="en-US" smtClean="0"/>
              <a:t>‹#›</a:t>
            </a:fld>
            <a:endParaRPr lang="en-US"/>
          </a:p>
        </p:txBody>
      </p:sp>
    </p:spTree>
    <p:extLst>
      <p:ext uri="{BB962C8B-B14F-4D97-AF65-F5344CB8AC3E}">
        <p14:creationId xmlns:p14="http://schemas.microsoft.com/office/powerpoint/2010/main" val="37150341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A722F67-7617-425B-87BB-2F4B6B9EC636}" type="datetimeFigureOut">
              <a:rPr lang="en-US" smtClean="0"/>
              <a:t>11/15/2025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E13F9E-6528-44BE-B741-D201E6A58C19}" type="slidenum">
              <a:rPr lang="en-US" smtClean="0"/>
              <a:t>‹#›</a:t>
            </a:fld>
            <a:endParaRPr lang="en-US"/>
          </a:p>
        </p:txBody>
      </p:sp>
    </p:spTree>
    <p:extLst>
      <p:ext uri="{BB962C8B-B14F-4D97-AF65-F5344CB8AC3E}">
        <p14:creationId xmlns:p14="http://schemas.microsoft.com/office/powerpoint/2010/main" val="30465740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A722F67-7617-425B-87BB-2F4B6B9EC636}" type="datetimeFigureOut">
              <a:rPr lang="en-US" smtClean="0"/>
              <a:t>11/15/2025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E13F9E-6528-44BE-B741-D201E6A58C19}" type="slidenum">
              <a:rPr lang="en-US" smtClean="0"/>
              <a:t>‹#›</a:t>
            </a:fld>
            <a:endParaRPr lang="en-US"/>
          </a:p>
        </p:txBody>
      </p:sp>
    </p:spTree>
    <p:extLst>
      <p:ext uri="{BB962C8B-B14F-4D97-AF65-F5344CB8AC3E}">
        <p14:creationId xmlns:p14="http://schemas.microsoft.com/office/powerpoint/2010/main" val="29712978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A722F67-7617-425B-87BB-2F4B6B9EC636}" type="datetimeFigureOut">
              <a:rPr lang="en-US" smtClean="0"/>
              <a:t>11/15/2025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E13F9E-6528-44BE-B741-D201E6A58C19}" type="slidenum">
              <a:rPr lang="en-US" smtClean="0"/>
              <a:t>‹#›</a:t>
            </a:fld>
            <a:endParaRPr lang="en-US"/>
          </a:p>
        </p:txBody>
      </p:sp>
    </p:spTree>
    <p:extLst>
      <p:ext uri="{BB962C8B-B14F-4D97-AF65-F5344CB8AC3E}">
        <p14:creationId xmlns:p14="http://schemas.microsoft.com/office/powerpoint/2010/main" val="5334865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A722F67-7617-425B-87BB-2F4B6B9EC636}" type="datetimeFigureOut">
              <a:rPr lang="en-US" smtClean="0"/>
              <a:t>11/15/2025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EE13F9E-6528-44BE-B741-D201E6A58C19}" type="slidenum">
              <a:rPr lang="en-US" smtClean="0"/>
              <a:t>‹#›</a:t>
            </a:fld>
            <a:endParaRPr lang="en-US"/>
          </a:p>
        </p:txBody>
      </p:sp>
    </p:spTree>
    <p:extLst>
      <p:ext uri="{BB962C8B-B14F-4D97-AF65-F5344CB8AC3E}">
        <p14:creationId xmlns:p14="http://schemas.microsoft.com/office/powerpoint/2010/main" val="16866557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A722F67-7617-425B-87BB-2F4B6B9EC636}" type="datetimeFigureOut">
              <a:rPr lang="en-US" smtClean="0"/>
              <a:t>11/15/2025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EE13F9E-6528-44BE-B741-D201E6A58C19}" type="slidenum">
              <a:rPr lang="en-US" smtClean="0"/>
              <a:t>‹#›</a:t>
            </a:fld>
            <a:endParaRPr lang="en-US"/>
          </a:p>
        </p:txBody>
      </p:sp>
    </p:spTree>
    <p:extLst>
      <p:ext uri="{BB962C8B-B14F-4D97-AF65-F5344CB8AC3E}">
        <p14:creationId xmlns:p14="http://schemas.microsoft.com/office/powerpoint/2010/main" val="18415228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722F67-7617-425B-87BB-2F4B6B9EC636}" type="datetimeFigureOut">
              <a:rPr lang="en-US" smtClean="0"/>
              <a:t>11/15/2025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EE13F9E-6528-44BE-B741-D201E6A58C19}" type="slidenum">
              <a:rPr lang="en-US" smtClean="0"/>
              <a:t>‹#›</a:t>
            </a:fld>
            <a:endParaRPr lang="en-US"/>
          </a:p>
        </p:txBody>
      </p:sp>
    </p:spTree>
    <p:extLst>
      <p:ext uri="{BB962C8B-B14F-4D97-AF65-F5344CB8AC3E}">
        <p14:creationId xmlns:p14="http://schemas.microsoft.com/office/powerpoint/2010/main" val="2912750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A722F67-7617-425B-87BB-2F4B6B9EC636}" type="datetimeFigureOut">
              <a:rPr lang="en-US" smtClean="0"/>
              <a:t>11/15/2025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E13F9E-6528-44BE-B741-D201E6A58C19}" type="slidenum">
              <a:rPr lang="en-US" smtClean="0"/>
              <a:t>‹#›</a:t>
            </a:fld>
            <a:endParaRPr lang="en-US"/>
          </a:p>
        </p:txBody>
      </p:sp>
    </p:spTree>
    <p:extLst>
      <p:ext uri="{BB962C8B-B14F-4D97-AF65-F5344CB8AC3E}">
        <p14:creationId xmlns:p14="http://schemas.microsoft.com/office/powerpoint/2010/main" val="38777630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A722F67-7617-425B-87BB-2F4B6B9EC636}" type="datetimeFigureOut">
              <a:rPr lang="en-US" smtClean="0"/>
              <a:t>11/15/2025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E13F9E-6528-44BE-B741-D201E6A58C19}" type="slidenum">
              <a:rPr lang="en-US" smtClean="0"/>
              <a:t>‹#›</a:t>
            </a:fld>
            <a:endParaRPr lang="en-US"/>
          </a:p>
        </p:txBody>
      </p:sp>
    </p:spTree>
    <p:extLst>
      <p:ext uri="{BB962C8B-B14F-4D97-AF65-F5344CB8AC3E}">
        <p14:creationId xmlns:p14="http://schemas.microsoft.com/office/powerpoint/2010/main" val="42545905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A722F67-7617-425B-87BB-2F4B6B9EC636}" type="datetimeFigureOut">
              <a:rPr lang="en-US" smtClean="0"/>
              <a:t>11/15/2025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E13F9E-6528-44BE-B741-D201E6A58C19}" type="slidenum">
              <a:rPr lang="en-US" smtClean="0"/>
              <a:t>‹#›</a:t>
            </a:fld>
            <a:endParaRPr lang="en-US"/>
          </a:p>
        </p:txBody>
      </p:sp>
    </p:spTree>
    <p:extLst>
      <p:ext uri="{BB962C8B-B14F-4D97-AF65-F5344CB8AC3E}">
        <p14:creationId xmlns:p14="http://schemas.microsoft.com/office/powerpoint/2010/main" val="7152048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A722F67-7617-425B-87BB-2F4B6B9EC636}" type="datetimeFigureOut">
              <a:rPr lang="en-US" smtClean="0"/>
              <a:t>11/15/2025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E13F9E-6528-44BE-B741-D201E6A58C19}" type="slidenum">
              <a:rPr lang="en-US" smtClean="0"/>
              <a:t>‹#›</a:t>
            </a:fld>
            <a:endParaRPr lang="en-US"/>
          </a:p>
        </p:txBody>
      </p:sp>
    </p:spTree>
    <p:extLst>
      <p:ext uri="{BB962C8B-B14F-4D97-AF65-F5344CB8AC3E}">
        <p14:creationId xmlns:p14="http://schemas.microsoft.com/office/powerpoint/2010/main" val="395366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722F67-7617-425B-87BB-2F4B6B9EC636}" type="datetimeFigureOut">
              <a:rPr lang="en-US" smtClean="0"/>
              <a:t>11/15/2025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E13F9E-6528-44BE-B741-D201E6A58C19}" type="slidenum">
              <a:rPr lang="en-US" smtClean="0"/>
              <a:t>‹#›</a:t>
            </a:fld>
            <a:endParaRPr lang="en-US"/>
          </a:p>
        </p:txBody>
      </p:sp>
    </p:spTree>
    <p:extLst>
      <p:ext uri="{BB962C8B-B14F-4D97-AF65-F5344CB8AC3E}">
        <p14:creationId xmlns:p14="http://schemas.microsoft.com/office/powerpoint/2010/main" val="6268520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hyperlink" Target="https://bbti.bodleian.ox.ac.uk/" TargetMode="External"/><Relationship Id="rId3" Type="http://schemas.openxmlformats.org/officeDocument/2006/relationships/hyperlink" Target="https://viaf.org/en" TargetMode="External"/><Relationship Id="rId7" Type="http://schemas.openxmlformats.org/officeDocument/2006/relationships/hyperlink" Target="https://data.cerl.org/thesaurus" TargetMode="External"/><Relationship Id="rId2" Type="http://schemas.openxmlformats.org/officeDocument/2006/relationships/hyperlink" Target="https://authorities.loc.gov/" TargetMode="External"/><Relationship Id="rId1" Type="http://schemas.openxmlformats.org/officeDocument/2006/relationships/slideLayout" Target="../slideLayouts/slideLayout2.xml"/><Relationship Id="rId6" Type="http://schemas.openxmlformats.org/officeDocument/2006/relationships/hyperlink" Target="https://archive.org/search?query=creator%3A%22Pazd%C3%ADrek%2C%20Franz%22" TargetMode="External"/><Relationship Id="rId11" Type="http://schemas.openxmlformats.org/officeDocument/2006/relationships/hyperlink" Target="https://discover.libraryhub.jisc.ac.uk/" TargetMode="External"/><Relationship Id="rId5" Type="http://schemas.openxmlformats.org/officeDocument/2006/relationships/hyperlink" Target="https://hofmeister.rhul.ac.uk/2008/content/database/search/advanced.html" TargetMode="External"/><Relationship Id="rId10" Type="http://schemas.openxmlformats.org/officeDocument/2006/relationships/hyperlink" Target="https://www.dublinmusictrade.ie/simple-search" TargetMode="External"/><Relationship Id="rId4" Type="http://schemas.openxmlformats.org/officeDocument/2006/relationships/hyperlink" Target="https://imslp.org/wiki/IMSLP:Music_Publishers" TargetMode="External"/><Relationship Id="rId9" Type="http://schemas.openxmlformats.org/officeDocument/2006/relationships/hyperlink" Target="https://data.cerl.org/sbti/_search" TargetMode="External"/></Relationships>
</file>

<file path=ppt/slides/_rels/slide6.xml.rels><?xml version="1.0" encoding="UTF-8" standalone="yes"?>
<Relationships xmlns="http://schemas.openxmlformats.org/package/2006/relationships"><Relationship Id="rId2" Type="http://schemas.openxmlformats.org/officeDocument/2006/relationships/hyperlink" Target="https://karenmcaulaymusicologist.blog/2018/03/15/tracing-early-legal-deposit-music/"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50E1475-B11D-403C-BEFE-48C0DCD71607}"/>
              </a:ext>
            </a:extLst>
          </p:cNvPr>
          <p:cNvPicPr>
            <a:picLocks noChangeAspect="1"/>
          </p:cNvPicPr>
          <p:nvPr/>
        </p:nvPicPr>
        <p:blipFill>
          <a:blip r:embed="rId2">
            <a:alphaModFix amt="75000"/>
            <a:extLst>
              <a:ext uri="{28A0092B-C50C-407E-A947-70E740481C1C}">
                <a14:useLocalDpi xmlns:a14="http://schemas.microsoft.com/office/drawing/2010/main" val="0"/>
              </a:ext>
            </a:extLst>
          </a:blip>
          <a:srcRect/>
          <a:stretch/>
        </p:blipFill>
        <p:spPr>
          <a:xfrm>
            <a:off x="695325" y="23664"/>
            <a:ext cx="10801350" cy="6664013"/>
          </a:xfrm>
          <a:prstGeom prst="rect">
            <a:avLst/>
          </a:prstGeom>
        </p:spPr>
      </p:pic>
      <p:pic>
        <p:nvPicPr>
          <p:cNvPr id="2" name="Picture 1">
            <a:extLst>
              <a:ext uri="{FF2B5EF4-FFF2-40B4-BE49-F238E27FC236}">
                <a16:creationId xmlns:a16="http://schemas.microsoft.com/office/drawing/2014/main" id="{D8C27481-2175-4CA5-8040-41EF2C7525A7}"/>
              </a:ext>
            </a:extLst>
          </p:cNvPr>
          <p:cNvPicPr>
            <a:picLocks noChangeAspect="1"/>
          </p:cNvPicPr>
          <p:nvPr/>
        </p:nvPicPr>
        <p:blipFill>
          <a:blip r:embed="rId3"/>
          <a:stretch>
            <a:fillRect/>
          </a:stretch>
        </p:blipFill>
        <p:spPr>
          <a:xfrm>
            <a:off x="9703638" y="5743575"/>
            <a:ext cx="2430203" cy="1076622"/>
          </a:xfrm>
          <a:prstGeom prst="rect">
            <a:avLst/>
          </a:prstGeom>
        </p:spPr>
      </p:pic>
      <p:sp>
        <p:nvSpPr>
          <p:cNvPr id="3" name="Title 2">
            <a:extLst>
              <a:ext uri="{FF2B5EF4-FFF2-40B4-BE49-F238E27FC236}">
                <a16:creationId xmlns:a16="http://schemas.microsoft.com/office/drawing/2014/main" id="{DB346B0D-5C6A-43EA-9022-3262BB35C6CB}"/>
              </a:ext>
            </a:extLst>
          </p:cNvPr>
          <p:cNvSpPr>
            <a:spLocks noGrp="1"/>
          </p:cNvSpPr>
          <p:nvPr>
            <p:ph type="ctrTitle"/>
          </p:nvPr>
        </p:nvSpPr>
        <p:spPr>
          <a:xfrm>
            <a:off x="0" y="1527248"/>
            <a:ext cx="12192000" cy="2562972"/>
          </a:xfrm>
        </p:spPr>
        <p:txBody>
          <a:bodyPr>
            <a:normAutofit/>
          </a:bodyPr>
          <a:lstStyle/>
          <a:p>
            <a:r>
              <a:rPr lang="en-US" dirty="0">
                <a:solidFill>
                  <a:schemeClr val="bg1"/>
                </a:solidFill>
              </a:rPr>
              <a:t>Dating the Undated:</a:t>
            </a:r>
            <a:br>
              <a:rPr lang="en-US" dirty="0">
                <a:solidFill>
                  <a:schemeClr val="bg1"/>
                </a:solidFill>
              </a:rPr>
            </a:br>
            <a:r>
              <a:rPr lang="en-US" dirty="0">
                <a:solidFill>
                  <a:schemeClr val="bg1"/>
                </a:solidFill>
              </a:rPr>
              <a:t>New Dating Resources for 18-19th Century Music</a:t>
            </a:r>
          </a:p>
        </p:txBody>
      </p:sp>
      <p:sp>
        <p:nvSpPr>
          <p:cNvPr id="4" name="Subtitle 3">
            <a:extLst>
              <a:ext uri="{FF2B5EF4-FFF2-40B4-BE49-F238E27FC236}">
                <a16:creationId xmlns:a16="http://schemas.microsoft.com/office/drawing/2014/main" id="{C77BA083-4C2A-4738-90E0-718F615453ED}"/>
              </a:ext>
            </a:extLst>
          </p:cNvPr>
          <p:cNvSpPr>
            <a:spLocks noGrp="1"/>
          </p:cNvSpPr>
          <p:nvPr>
            <p:ph type="subTitle" idx="1"/>
          </p:nvPr>
        </p:nvSpPr>
        <p:spPr>
          <a:xfrm>
            <a:off x="91041" y="5463347"/>
            <a:ext cx="6644056" cy="1356851"/>
          </a:xfrm>
        </p:spPr>
        <p:txBody>
          <a:bodyPr>
            <a:normAutofit fontScale="92500" lnSpcReduction="20000"/>
          </a:bodyPr>
          <a:lstStyle/>
          <a:p>
            <a:pPr algn="l"/>
            <a:r>
              <a:rPr lang="en-US" sz="3200" dirty="0">
                <a:solidFill>
                  <a:schemeClr val="bg1"/>
                </a:solidFill>
              </a:rPr>
              <a:t>Andrea Cawelti and Femi Ositade</a:t>
            </a:r>
          </a:p>
          <a:p>
            <a:pPr algn="l"/>
            <a:r>
              <a:rPr lang="en-US" sz="3200" dirty="0">
                <a:solidFill>
                  <a:schemeClr val="bg1"/>
                </a:solidFill>
              </a:rPr>
              <a:t>New England Music Library Association</a:t>
            </a:r>
          </a:p>
          <a:p>
            <a:pPr algn="l"/>
            <a:r>
              <a:rPr lang="en-US" sz="3200" dirty="0">
                <a:solidFill>
                  <a:schemeClr val="bg1"/>
                </a:solidFill>
              </a:rPr>
              <a:t>November 14, 2025</a:t>
            </a:r>
          </a:p>
        </p:txBody>
      </p:sp>
    </p:spTree>
    <p:extLst>
      <p:ext uri="{BB962C8B-B14F-4D97-AF65-F5344CB8AC3E}">
        <p14:creationId xmlns:p14="http://schemas.microsoft.com/office/powerpoint/2010/main" val="29962425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441DA95-66AB-3E12-D38E-91DE6E5B2B49}"/>
              </a:ext>
            </a:extLst>
          </p:cNvPr>
          <p:cNvPicPr>
            <a:picLocks noChangeAspect="1"/>
          </p:cNvPicPr>
          <p:nvPr/>
        </p:nvPicPr>
        <p:blipFill>
          <a:blip r:embed="rId2">
            <a:alphaModFix amt="25000"/>
          </a:blip>
          <a:stretch>
            <a:fillRect/>
          </a:stretch>
        </p:blipFill>
        <p:spPr>
          <a:xfrm>
            <a:off x="1071989" y="57368"/>
            <a:ext cx="11011153" cy="6743264"/>
          </a:xfrm>
          <a:prstGeom prst="rect">
            <a:avLst/>
          </a:prstGeom>
        </p:spPr>
      </p:pic>
      <p:sp>
        <p:nvSpPr>
          <p:cNvPr id="2" name="Title 1">
            <a:extLst>
              <a:ext uri="{FF2B5EF4-FFF2-40B4-BE49-F238E27FC236}">
                <a16:creationId xmlns:a16="http://schemas.microsoft.com/office/drawing/2014/main" id="{F8B0E7C4-95BA-A75F-2B05-47BC70D9FE2A}"/>
              </a:ext>
            </a:extLst>
          </p:cNvPr>
          <p:cNvSpPr>
            <a:spLocks noGrp="1"/>
          </p:cNvSpPr>
          <p:nvPr>
            <p:ph type="title"/>
          </p:nvPr>
        </p:nvSpPr>
        <p:spPr>
          <a:xfrm>
            <a:off x="108858" y="1"/>
            <a:ext cx="11244942" cy="1243583"/>
          </a:xfrm>
        </p:spPr>
        <p:txBody>
          <a:bodyPr/>
          <a:lstStyle/>
          <a:p>
            <a:r>
              <a:rPr lang="en-US" dirty="0">
                <a:solidFill>
                  <a:schemeClr val="bg1"/>
                </a:solidFill>
              </a:rPr>
              <a:t>What’s this all about then?</a:t>
            </a:r>
          </a:p>
        </p:txBody>
      </p:sp>
      <p:sp>
        <p:nvSpPr>
          <p:cNvPr id="3" name="Content Placeholder 2">
            <a:extLst>
              <a:ext uri="{FF2B5EF4-FFF2-40B4-BE49-F238E27FC236}">
                <a16:creationId xmlns:a16="http://schemas.microsoft.com/office/drawing/2014/main" id="{8AE41BDA-913E-1BB3-E31E-27215496051A}"/>
              </a:ext>
            </a:extLst>
          </p:cNvPr>
          <p:cNvSpPr>
            <a:spLocks noGrp="1"/>
          </p:cNvSpPr>
          <p:nvPr>
            <p:ph idx="1"/>
          </p:nvPr>
        </p:nvSpPr>
        <p:spPr>
          <a:xfrm>
            <a:off x="254000" y="1124712"/>
            <a:ext cx="11099800" cy="5675919"/>
          </a:xfrm>
        </p:spPr>
        <p:txBody>
          <a:bodyPr>
            <a:normAutofit lnSpcReduction="10000"/>
          </a:bodyPr>
          <a:lstStyle/>
          <a:p>
            <a:pPr marL="0" indent="0">
              <a:buNone/>
            </a:pPr>
            <a:r>
              <a:rPr lang="en-US" dirty="0">
                <a:solidFill>
                  <a:schemeClr val="bg1"/>
                </a:solidFill>
              </a:rPr>
              <a:t>Andrea will provide a brief overview of traditional music dating, and background about the current sheet music AI grant:</a:t>
            </a:r>
          </a:p>
          <a:p>
            <a:r>
              <a:rPr lang="en-US" dirty="0">
                <a:solidFill>
                  <a:schemeClr val="bg1"/>
                </a:solidFill>
              </a:rPr>
              <a:t>The Advancing Open Knowledge Grant and how Femi became involved; </a:t>
            </a:r>
          </a:p>
          <a:p>
            <a:r>
              <a:rPr lang="en-US" dirty="0">
                <a:solidFill>
                  <a:schemeClr val="bg1"/>
                </a:solidFill>
              </a:rPr>
              <a:t>How he transformed the AI cataloging project;</a:t>
            </a:r>
          </a:p>
          <a:p>
            <a:r>
              <a:rPr lang="en-US" dirty="0">
                <a:solidFill>
                  <a:schemeClr val="bg1"/>
                </a:solidFill>
              </a:rPr>
              <a:t>How he solved the music dating obstacle;</a:t>
            </a:r>
          </a:p>
          <a:p>
            <a:r>
              <a:rPr lang="en-US" dirty="0">
                <a:solidFill>
                  <a:schemeClr val="bg1"/>
                </a:solidFill>
              </a:rPr>
              <a:t>How this all works from a user’s perspective.</a:t>
            </a:r>
          </a:p>
          <a:p>
            <a:pPr marL="0" indent="0">
              <a:buNone/>
            </a:pPr>
            <a:r>
              <a:rPr lang="en-US" dirty="0">
                <a:solidFill>
                  <a:schemeClr val="bg1"/>
                </a:solidFill>
              </a:rPr>
              <a:t>Femi will introduce you to the back end:</a:t>
            </a:r>
          </a:p>
          <a:p>
            <a:r>
              <a:rPr lang="en-US" dirty="0">
                <a:solidFill>
                  <a:schemeClr val="bg1"/>
                </a:solidFill>
              </a:rPr>
              <a:t>His perspective on the sheet music grant;</a:t>
            </a:r>
          </a:p>
          <a:p>
            <a:r>
              <a:rPr lang="en-US" dirty="0">
                <a:solidFill>
                  <a:schemeClr val="bg1"/>
                </a:solidFill>
              </a:rPr>
              <a:t>Why he created the Music Dating Program;</a:t>
            </a:r>
          </a:p>
          <a:p>
            <a:r>
              <a:rPr lang="en-US" dirty="0">
                <a:solidFill>
                  <a:schemeClr val="bg1"/>
                </a:solidFill>
              </a:rPr>
              <a:t>How he built it into its current functionality;</a:t>
            </a:r>
          </a:p>
          <a:p>
            <a:r>
              <a:rPr lang="en-US" dirty="0">
                <a:solidFill>
                  <a:schemeClr val="bg1"/>
                </a:solidFill>
              </a:rPr>
              <a:t>A look into the back end.</a:t>
            </a:r>
          </a:p>
          <a:p>
            <a:pPr marL="0" indent="0">
              <a:buNone/>
            </a:pPr>
            <a:r>
              <a:rPr lang="en-US" dirty="0">
                <a:solidFill>
                  <a:schemeClr val="bg1"/>
                </a:solidFill>
              </a:rPr>
              <a:t>Where do we go from here?</a:t>
            </a:r>
          </a:p>
          <a:p>
            <a:endParaRPr lang="en-US" dirty="0">
              <a:solidFill>
                <a:schemeClr val="bg1"/>
              </a:solidFill>
            </a:endParaRPr>
          </a:p>
        </p:txBody>
      </p:sp>
    </p:spTree>
    <p:extLst>
      <p:ext uri="{BB962C8B-B14F-4D97-AF65-F5344CB8AC3E}">
        <p14:creationId xmlns:p14="http://schemas.microsoft.com/office/powerpoint/2010/main" val="2668719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59412-9602-2D6F-32D4-A13050598E4D}"/>
              </a:ext>
            </a:extLst>
          </p:cNvPr>
          <p:cNvSpPr>
            <a:spLocks noGrp="1"/>
          </p:cNvSpPr>
          <p:nvPr>
            <p:ph type="title"/>
          </p:nvPr>
        </p:nvSpPr>
        <p:spPr>
          <a:xfrm>
            <a:off x="-1" y="1"/>
            <a:ext cx="12191999" cy="1170038"/>
          </a:xfrm>
        </p:spPr>
        <p:txBody>
          <a:bodyPr>
            <a:normAutofit/>
          </a:bodyPr>
          <a:lstStyle/>
          <a:p>
            <a:pPr algn="ctr"/>
            <a:r>
              <a:rPr lang="en-US" sz="6600" dirty="0">
                <a:solidFill>
                  <a:schemeClr val="bg1"/>
                </a:solidFill>
              </a:rPr>
              <a:t>Traditional music dating resources</a:t>
            </a:r>
          </a:p>
        </p:txBody>
      </p:sp>
      <p:sp>
        <p:nvSpPr>
          <p:cNvPr id="3" name="Content Placeholder 2">
            <a:extLst>
              <a:ext uri="{FF2B5EF4-FFF2-40B4-BE49-F238E27FC236}">
                <a16:creationId xmlns:a16="http://schemas.microsoft.com/office/drawing/2014/main" id="{3DB4F908-6968-C3C7-9259-04BFA7A421F2}"/>
              </a:ext>
            </a:extLst>
          </p:cNvPr>
          <p:cNvSpPr>
            <a:spLocks noGrp="1"/>
          </p:cNvSpPr>
          <p:nvPr>
            <p:ph idx="1"/>
          </p:nvPr>
        </p:nvSpPr>
        <p:spPr>
          <a:xfrm>
            <a:off x="0" y="1081548"/>
            <a:ext cx="12192000" cy="5776451"/>
          </a:xfrm>
        </p:spPr>
        <p:txBody>
          <a:bodyPr>
            <a:normAutofit/>
          </a:bodyPr>
          <a:lstStyle/>
          <a:p>
            <a:pPr marL="0" indent="0">
              <a:buNone/>
            </a:pPr>
            <a:r>
              <a:rPr lang="en-US" dirty="0">
                <a:solidFill>
                  <a:schemeClr val="bg1"/>
                </a:solidFill>
              </a:rPr>
              <a:t>Music provides several clues to narrow dates to a single year, or a range of years:</a:t>
            </a:r>
          </a:p>
          <a:p>
            <a:r>
              <a:rPr lang="en-US" dirty="0">
                <a:solidFill>
                  <a:srgbClr val="FF0000"/>
                </a:solidFill>
              </a:rPr>
              <a:t>Publishers’ names, their addresses</a:t>
            </a:r>
            <a:r>
              <a:rPr lang="en-US" dirty="0">
                <a:solidFill>
                  <a:schemeClr val="bg1"/>
                </a:solidFill>
              </a:rPr>
              <a:t>, and sometimes their printers (“manufacturers”), can provide clues to a range of dates at least.</a:t>
            </a:r>
          </a:p>
          <a:p>
            <a:r>
              <a:rPr lang="en-US" dirty="0">
                <a:solidFill>
                  <a:srgbClr val="FFFF00"/>
                </a:solidFill>
              </a:rPr>
              <a:t>Plate numbers</a:t>
            </a:r>
            <a:r>
              <a:rPr lang="en-US" dirty="0">
                <a:solidFill>
                  <a:schemeClr val="bg1"/>
                </a:solidFill>
              </a:rPr>
              <a:t>, those little numbers often found down at the bottom of pages (depending on the publisher) are often chronological!</a:t>
            </a:r>
          </a:p>
          <a:p>
            <a:r>
              <a:rPr lang="en-US" dirty="0">
                <a:solidFill>
                  <a:srgbClr val="00B0F0"/>
                </a:solidFill>
              </a:rPr>
              <a:t>Internal advertisements </a:t>
            </a:r>
            <a:r>
              <a:rPr lang="en-US" dirty="0">
                <a:solidFill>
                  <a:schemeClr val="bg1"/>
                </a:solidFill>
              </a:rPr>
              <a:t>can have chronological imprint numbers, or be dated.</a:t>
            </a:r>
          </a:p>
          <a:p>
            <a:r>
              <a:rPr lang="en-US" dirty="0">
                <a:solidFill>
                  <a:schemeClr val="bg1"/>
                </a:solidFill>
              </a:rPr>
              <a:t>Music printed in England between about 1795 and 1825 has </a:t>
            </a:r>
            <a:r>
              <a:rPr lang="en-US" dirty="0">
                <a:solidFill>
                  <a:srgbClr val="92D050"/>
                </a:solidFill>
              </a:rPr>
              <a:t>watermark dates</a:t>
            </a:r>
            <a:r>
              <a:rPr lang="en-US" dirty="0">
                <a:solidFill>
                  <a:schemeClr val="bg1"/>
                </a:solidFill>
              </a:rPr>
              <a:t> on the paper. They can be difficult to find, but when you do, you know your score can have been printed no earlier than the watermark date.</a:t>
            </a:r>
          </a:p>
          <a:p>
            <a:r>
              <a:rPr lang="en-US" dirty="0">
                <a:solidFill>
                  <a:srgbClr val="FFC000"/>
                </a:solidFill>
              </a:rPr>
              <a:t>Internal evidence</a:t>
            </a:r>
            <a:r>
              <a:rPr lang="en-US" dirty="0">
                <a:solidFill>
                  <a:schemeClr val="bg1"/>
                </a:solidFill>
              </a:rPr>
              <a:t> can lock in a date: publishers’ catalogs often list works whose publication date IS known.</a:t>
            </a:r>
          </a:p>
          <a:p>
            <a:r>
              <a:rPr lang="en-US" dirty="0">
                <a:solidFill>
                  <a:srgbClr val="FF66FF"/>
                </a:solidFill>
              </a:rPr>
              <a:t>Newspaper advertisements</a:t>
            </a:r>
            <a:r>
              <a:rPr lang="en-US" dirty="0">
                <a:solidFill>
                  <a:schemeClr val="bg1"/>
                </a:solidFill>
              </a:rPr>
              <a:t> can be excellent sources for release dates.</a:t>
            </a:r>
          </a:p>
        </p:txBody>
      </p:sp>
    </p:spTree>
    <p:extLst>
      <p:ext uri="{BB962C8B-B14F-4D97-AF65-F5344CB8AC3E}">
        <p14:creationId xmlns:p14="http://schemas.microsoft.com/office/powerpoint/2010/main" val="21682894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artoon of a dinosaur reading a book&#10;&#10;AI-generated content may be incorrect.">
            <a:extLst>
              <a:ext uri="{FF2B5EF4-FFF2-40B4-BE49-F238E27FC236}">
                <a16:creationId xmlns:a16="http://schemas.microsoft.com/office/drawing/2014/main" id="{6CA0682B-0AE9-E7BC-C1C7-10B9DF1445C7}"/>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7498080" y="1135380"/>
            <a:ext cx="4587240" cy="4587240"/>
          </a:xfrm>
          <a:prstGeom prst="rect">
            <a:avLst/>
          </a:prstGeom>
        </p:spPr>
      </p:pic>
      <p:sp>
        <p:nvSpPr>
          <p:cNvPr id="2" name="Title 1">
            <a:extLst>
              <a:ext uri="{FF2B5EF4-FFF2-40B4-BE49-F238E27FC236}">
                <a16:creationId xmlns:a16="http://schemas.microsoft.com/office/drawing/2014/main" id="{226525A9-7C7E-4868-673C-E8C147DF49D8}"/>
              </a:ext>
            </a:extLst>
          </p:cNvPr>
          <p:cNvSpPr>
            <a:spLocks noGrp="1"/>
          </p:cNvSpPr>
          <p:nvPr>
            <p:ph type="title"/>
          </p:nvPr>
        </p:nvSpPr>
        <p:spPr>
          <a:xfrm>
            <a:off x="838199" y="1"/>
            <a:ext cx="10724535" cy="855405"/>
          </a:xfrm>
        </p:spPr>
        <p:txBody>
          <a:bodyPr>
            <a:normAutofit fontScale="90000"/>
          </a:bodyPr>
          <a:lstStyle/>
          <a:p>
            <a:pPr algn="ctr"/>
            <a:r>
              <a:rPr lang="en-US" sz="7200" dirty="0">
                <a:solidFill>
                  <a:schemeClr val="bg1"/>
                </a:solidFill>
              </a:rPr>
              <a:t>Printed resources:</a:t>
            </a:r>
          </a:p>
        </p:txBody>
      </p:sp>
      <p:sp>
        <p:nvSpPr>
          <p:cNvPr id="3" name="Content Placeholder 2">
            <a:extLst>
              <a:ext uri="{FF2B5EF4-FFF2-40B4-BE49-F238E27FC236}">
                <a16:creationId xmlns:a16="http://schemas.microsoft.com/office/drawing/2014/main" id="{507A57DA-0635-278F-C19E-67D025E8B6A2}"/>
              </a:ext>
            </a:extLst>
          </p:cNvPr>
          <p:cNvSpPr>
            <a:spLocks noGrp="1"/>
          </p:cNvSpPr>
          <p:nvPr>
            <p:ph idx="1"/>
          </p:nvPr>
        </p:nvSpPr>
        <p:spPr>
          <a:xfrm>
            <a:off x="0" y="1270000"/>
            <a:ext cx="12192000" cy="5588000"/>
          </a:xfrm>
        </p:spPr>
        <p:txBody>
          <a:bodyPr>
            <a:normAutofit/>
          </a:bodyPr>
          <a:lstStyle/>
          <a:p>
            <a:pPr marL="0" indent="0">
              <a:buNone/>
            </a:pPr>
            <a:r>
              <a:rPr lang="en-US" dirty="0">
                <a:solidFill>
                  <a:schemeClr val="bg1"/>
                </a:solidFill>
              </a:rPr>
              <a:t>Overview with more details: Krummel, Donald William. </a:t>
            </a:r>
            <a:r>
              <a:rPr lang="en-US" i="1" dirty="0">
                <a:solidFill>
                  <a:schemeClr val="bg1"/>
                </a:solidFill>
              </a:rPr>
              <a:t>Guide for dating early published music : a manual of bibliographical practices </a:t>
            </a:r>
            <a:r>
              <a:rPr lang="en-US" dirty="0">
                <a:solidFill>
                  <a:schemeClr val="bg1"/>
                </a:solidFill>
              </a:rPr>
              <a:t>(1974)</a:t>
            </a:r>
          </a:p>
          <a:p>
            <a:pPr marL="285750" indent="-285750"/>
            <a:r>
              <a:rPr lang="en-US" i="1" dirty="0" err="1">
                <a:solidFill>
                  <a:schemeClr val="bg1"/>
                </a:solidFill>
              </a:rPr>
              <a:t>Dictionnaire</a:t>
            </a:r>
            <a:r>
              <a:rPr lang="en-US" i="1" dirty="0">
                <a:solidFill>
                  <a:schemeClr val="bg1"/>
                </a:solidFill>
              </a:rPr>
              <a:t> des </a:t>
            </a:r>
            <a:r>
              <a:rPr lang="en-US" i="1" dirty="0" err="1">
                <a:solidFill>
                  <a:schemeClr val="bg1"/>
                </a:solidFill>
              </a:rPr>
              <a:t>éditeurs</a:t>
            </a:r>
            <a:r>
              <a:rPr lang="en-US" i="1" dirty="0">
                <a:solidFill>
                  <a:schemeClr val="bg1"/>
                </a:solidFill>
              </a:rPr>
              <a:t> de musique français </a:t>
            </a:r>
            <a:r>
              <a:rPr lang="en-US" dirty="0">
                <a:solidFill>
                  <a:schemeClr val="bg1"/>
                </a:solidFill>
              </a:rPr>
              <a:t>(1988)</a:t>
            </a:r>
          </a:p>
          <a:p>
            <a:pPr marL="285750" indent="-285750"/>
            <a:r>
              <a:rPr lang="en-US" dirty="0">
                <a:solidFill>
                  <a:schemeClr val="bg1"/>
                </a:solidFill>
              </a:rPr>
              <a:t>Deutsch, O.E. </a:t>
            </a:r>
            <a:r>
              <a:rPr lang="en-US" i="1" dirty="0" err="1">
                <a:solidFill>
                  <a:schemeClr val="bg1"/>
                </a:solidFill>
              </a:rPr>
              <a:t>Musikverlags</a:t>
            </a:r>
            <a:r>
              <a:rPr lang="en-US" i="1" dirty="0">
                <a:solidFill>
                  <a:schemeClr val="bg1"/>
                </a:solidFill>
              </a:rPr>
              <a:t> </a:t>
            </a:r>
            <a:r>
              <a:rPr lang="en-US" i="1" dirty="0" err="1">
                <a:solidFill>
                  <a:schemeClr val="bg1"/>
                </a:solidFill>
              </a:rPr>
              <a:t>Nummern</a:t>
            </a:r>
            <a:r>
              <a:rPr lang="en-US" i="1" dirty="0">
                <a:solidFill>
                  <a:schemeClr val="bg1"/>
                </a:solidFill>
              </a:rPr>
              <a:t> </a:t>
            </a:r>
            <a:r>
              <a:rPr lang="en-US" dirty="0">
                <a:solidFill>
                  <a:schemeClr val="bg1"/>
                </a:solidFill>
              </a:rPr>
              <a:t>(1961)</a:t>
            </a:r>
          </a:p>
          <a:p>
            <a:pPr marL="285750" indent="-285750"/>
            <a:r>
              <a:rPr lang="en-US" dirty="0">
                <a:solidFill>
                  <a:schemeClr val="bg1"/>
                </a:solidFill>
              </a:rPr>
              <a:t>Antolini, B.M. </a:t>
            </a:r>
            <a:r>
              <a:rPr lang="en-US" i="1" dirty="0" err="1">
                <a:solidFill>
                  <a:schemeClr val="bg1"/>
                </a:solidFill>
              </a:rPr>
              <a:t>Dizionario</a:t>
            </a:r>
            <a:r>
              <a:rPr lang="en-US" i="1" dirty="0">
                <a:solidFill>
                  <a:schemeClr val="bg1"/>
                </a:solidFill>
              </a:rPr>
              <a:t> degli </a:t>
            </a:r>
            <a:r>
              <a:rPr lang="en-US" i="1" dirty="0" err="1">
                <a:solidFill>
                  <a:schemeClr val="bg1"/>
                </a:solidFill>
              </a:rPr>
              <a:t>editori</a:t>
            </a:r>
            <a:r>
              <a:rPr lang="en-US" i="1" dirty="0">
                <a:solidFill>
                  <a:schemeClr val="bg1"/>
                </a:solidFill>
              </a:rPr>
              <a:t> </a:t>
            </a:r>
            <a:r>
              <a:rPr lang="en-US" i="1" dirty="0" err="1">
                <a:solidFill>
                  <a:schemeClr val="bg1"/>
                </a:solidFill>
              </a:rPr>
              <a:t>musicali</a:t>
            </a:r>
            <a:r>
              <a:rPr lang="en-US" i="1" dirty="0">
                <a:solidFill>
                  <a:schemeClr val="bg1"/>
                </a:solidFill>
              </a:rPr>
              <a:t> </a:t>
            </a:r>
            <a:r>
              <a:rPr lang="en-US" i="1" dirty="0" err="1">
                <a:solidFill>
                  <a:schemeClr val="bg1"/>
                </a:solidFill>
              </a:rPr>
              <a:t>italiani</a:t>
            </a:r>
            <a:r>
              <a:rPr lang="en-US" i="1" dirty="0">
                <a:solidFill>
                  <a:schemeClr val="bg1"/>
                </a:solidFill>
              </a:rPr>
              <a:t> </a:t>
            </a:r>
            <a:r>
              <a:rPr lang="en-US" dirty="0">
                <a:solidFill>
                  <a:schemeClr val="bg1"/>
                </a:solidFill>
              </a:rPr>
              <a:t>(also available via RILM Music Encyclopedias)</a:t>
            </a:r>
          </a:p>
          <a:p>
            <a:pPr marL="285750" indent="-285750"/>
            <a:r>
              <a:rPr lang="en-US" dirty="0">
                <a:solidFill>
                  <a:schemeClr val="bg1"/>
                </a:solidFill>
              </a:rPr>
              <a:t>Fog, D. </a:t>
            </a:r>
            <a:r>
              <a:rPr lang="en-US" i="1" dirty="0" err="1">
                <a:solidFill>
                  <a:schemeClr val="bg1"/>
                </a:solidFill>
              </a:rPr>
              <a:t>Musikhandel</a:t>
            </a:r>
            <a:r>
              <a:rPr lang="en-US" i="1" dirty="0">
                <a:solidFill>
                  <a:schemeClr val="bg1"/>
                </a:solidFill>
              </a:rPr>
              <a:t> </a:t>
            </a:r>
            <a:r>
              <a:rPr lang="en-US" i="1" dirty="0" err="1">
                <a:solidFill>
                  <a:schemeClr val="bg1"/>
                </a:solidFill>
              </a:rPr>
              <a:t>og</a:t>
            </a:r>
            <a:r>
              <a:rPr lang="en-US" i="1" dirty="0">
                <a:solidFill>
                  <a:schemeClr val="bg1"/>
                </a:solidFill>
              </a:rPr>
              <a:t> </a:t>
            </a:r>
            <a:r>
              <a:rPr lang="en-US" i="1" dirty="0" err="1">
                <a:solidFill>
                  <a:schemeClr val="bg1"/>
                </a:solidFill>
              </a:rPr>
              <a:t>nodetryk</a:t>
            </a:r>
            <a:r>
              <a:rPr lang="en-US" i="1" dirty="0">
                <a:solidFill>
                  <a:schemeClr val="bg1"/>
                </a:solidFill>
              </a:rPr>
              <a:t> </a:t>
            </a:r>
            <a:r>
              <a:rPr lang="en-US" i="1" dirty="0" err="1">
                <a:solidFill>
                  <a:schemeClr val="bg1"/>
                </a:solidFill>
              </a:rPr>
              <a:t>i</a:t>
            </a:r>
            <a:r>
              <a:rPr lang="en-US" i="1" dirty="0">
                <a:solidFill>
                  <a:schemeClr val="bg1"/>
                </a:solidFill>
              </a:rPr>
              <a:t> Danmark </a:t>
            </a:r>
            <a:r>
              <a:rPr lang="en-US" i="1" dirty="0" err="1">
                <a:solidFill>
                  <a:schemeClr val="bg1"/>
                </a:solidFill>
              </a:rPr>
              <a:t>efter</a:t>
            </a:r>
            <a:r>
              <a:rPr lang="en-US" i="1" dirty="0">
                <a:solidFill>
                  <a:schemeClr val="bg1"/>
                </a:solidFill>
              </a:rPr>
              <a:t> 1750</a:t>
            </a:r>
          </a:p>
          <a:p>
            <a:pPr marL="285750" indent="-285750"/>
            <a:r>
              <a:rPr lang="en-US" dirty="0">
                <a:solidFill>
                  <a:schemeClr val="bg1"/>
                </a:solidFill>
              </a:rPr>
              <a:t>Humphries &amp; Smith. </a:t>
            </a:r>
            <a:r>
              <a:rPr lang="en-US" i="1" dirty="0">
                <a:solidFill>
                  <a:schemeClr val="bg1"/>
                </a:solidFill>
              </a:rPr>
              <a:t>Music publishing in the British Isles</a:t>
            </a:r>
          </a:p>
          <a:p>
            <a:pPr marL="285750" indent="-285750"/>
            <a:r>
              <a:rPr lang="en-US" i="1" dirty="0">
                <a:solidFill>
                  <a:schemeClr val="bg1"/>
                </a:solidFill>
              </a:rPr>
              <a:t>English music publishers' plate numbers in the first half of the nineteenth century</a:t>
            </a:r>
          </a:p>
          <a:p>
            <a:pPr marL="285750" indent="-285750"/>
            <a:r>
              <a:rPr lang="en-US" dirty="0">
                <a:solidFill>
                  <a:schemeClr val="bg1"/>
                </a:solidFill>
              </a:rPr>
              <a:t>Dichter &amp; Shapiro. </a:t>
            </a:r>
            <a:r>
              <a:rPr lang="en-US" i="1" dirty="0">
                <a:solidFill>
                  <a:schemeClr val="bg1"/>
                </a:solidFill>
              </a:rPr>
              <a:t>Handbook of early American sheet music, 1768-1889:</a:t>
            </a:r>
            <a:br>
              <a:rPr lang="en-US" i="1" dirty="0">
                <a:solidFill>
                  <a:schemeClr val="bg1"/>
                </a:solidFill>
              </a:rPr>
            </a:br>
            <a:r>
              <a:rPr lang="en-US" dirty="0">
                <a:solidFill>
                  <a:schemeClr val="bg1"/>
                </a:solidFill>
              </a:rPr>
              <a:t>a dictionary of American Music Publishers, list of lithographers/illustrators</a:t>
            </a:r>
          </a:p>
        </p:txBody>
      </p:sp>
    </p:spTree>
    <p:extLst>
      <p:ext uri="{BB962C8B-B14F-4D97-AF65-F5344CB8AC3E}">
        <p14:creationId xmlns:p14="http://schemas.microsoft.com/office/powerpoint/2010/main" val="2217682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F345D-EB15-29FF-4262-2D8788A95208}"/>
              </a:ext>
            </a:extLst>
          </p:cNvPr>
          <p:cNvSpPr>
            <a:spLocks noGrp="1"/>
          </p:cNvSpPr>
          <p:nvPr>
            <p:ph type="title"/>
          </p:nvPr>
        </p:nvSpPr>
        <p:spPr>
          <a:xfrm>
            <a:off x="865238" y="1"/>
            <a:ext cx="10488561" cy="875070"/>
          </a:xfrm>
        </p:spPr>
        <p:txBody>
          <a:bodyPr>
            <a:normAutofit fontScale="90000"/>
          </a:bodyPr>
          <a:lstStyle/>
          <a:p>
            <a:pPr algn="ctr"/>
            <a:r>
              <a:rPr lang="en-US" sz="6600" dirty="0">
                <a:solidFill>
                  <a:schemeClr val="bg1"/>
                </a:solidFill>
              </a:rPr>
              <a:t>Online resources:</a:t>
            </a:r>
          </a:p>
        </p:txBody>
      </p:sp>
      <p:sp>
        <p:nvSpPr>
          <p:cNvPr id="3" name="Content Placeholder 2">
            <a:extLst>
              <a:ext uri="{FF2B5EF4-FFF2-40B4-BE49-F238E27FC236}">
                <a16:creationId xmlns:a16="http://schemas.microsoft.com/office/drawing/2014/main" id="{0858AF5D-BE6D-49E6-511B-58715880D38D}"/>
              </a:ext>
            </a:extLst>
          </p:cNvPr>
          <p:cNvSpPr>
            <a:spLocks noGrp="1"/>
          </p:cNvSpPr>
          <p:nvPr>
            <p:ph idx="1"/>
          </p:nvPr>
        </p:nvSpPr>
        <p:spPr>
          <a:xfrm>
            <a:off x="0" y="757084"/>
            <a:ext cx="12192000" cy="6100915"/>
          </a:xfrm>
        </p:spPr>
        <p:txBody>
          <a:bodyPr>
            <a:normAutofit fontScale="77500" lnSpcReduction="20000"/>
          </a:bodyPr>
          <a:lstStyle/>
          <a:p>
            <a:r>
              <a:rPr lang="en-US" dirty="0">
                <a:solidFill>
                  <a:schemeClr val="bg1"/>
                </a:solidFill>
              </a:rPr>
              <a:t>The </a:t>
            </a:r>
            <a:r>
              <a:rPr lang="en-US" dirty="0">
                <a:solidFill>
                  <a:srgbClr val="FFFF00"/>
                </a:solidFill>
              </a:rPr>
              <a:t>National Authority File </a:t>
            </a:r>
            <a:r>
              <a:rPr lang="en-US" dirty="0">
                <a:solidFill>
                  <a:schemeClr val="bg1"/>
                </a:solidFill>
              </a:rPr>
              <a:t>has a lot of publisher headings, many of which include addresses with date ranges: </a:t>
            </a:r>
            <a:r>
              <a:rPr lang="en-US" dirty="0">
                <a:solidFill>
                  <a:schemeClr val="bg1"/>
                </a:solidFill>
                <a:hlinkClick r:id="rId2">
                  <a:extLst>
                    <a:ext uri="{A12FA001-AC4F-418D-AE19-62706E023703}">
                      <ahyp:hlinkClr xmlns:ahyp="http://schemas.microsoft.com/office/drawing/2018/hyperlinkcolor" val="tx"/>
                    </a:ext>
                  </a:extLst>
                </a:hlinkClick>
              </a:rPr>
              <a:t>https://authorities.loc.gov/</a:t>
            </a:r>
            <a:endParaRPr lang="en-US" dirty="0">
              <a:solidFill>
                <a:schemeClr val="bg1"/>
              </a:solidFill>
            </a:endParaRPr>
          </a:p>
          <a:p>
            <a:r>
              <a:rPr lang="en-US" dirty="0">
                <a:solidFill>
                  <a:srgbClr val="00B0F0"/>
                </a:solidFill>
              </a:rPr>
              <a:t>VIAF</a:t>
            </a:r>
            <a:r>
              <a:rPr lang="en-US" dirty="0">
                <a:solidFill>
                  <a:schemeClr val="bg1"/>
                </a:solidFill>
              </a:rPr>
              <a:t> includes national authority records from other countries for publishers, and </a:t>
            </a:r>
            <a:r>
              <a:rPr lang="en-US" dirty="0" err="1">
                <a:solidFill>
                  <a:schemeClr val="bg1"/>
                </a:solidFill>
              </a:rPr>
              <a:t>Wikidata</a:t>
            </a:r>
            <a:r>
              <a:rPr lang="en-US" dirty="0">
                <a:solidFill>
                  <a:schemeClr val="bg1"/>
                </a:solidFill>
              </a:rPr>
              <a:t> links:</a:t>
            </a:r>
            <a:br>
              <a:rPr lang="en-US" dirty="0">
                <a:solidFill>
                  <a:schemeClr val="bg1"/>
                </a:solidFill>
              </a:rPr>
            </a:br>
            <a:r>
              <a:rPr lang="en-US" dirty="0">
                <a:solidFill>
                  <a:schemeClr val="bg1"/>
                </a:solidFill>
                <a:hlinkClick r:id="rId3">
                  <a:extLst>
                    <a:ext uri="{A12FA001-AC4F-418D-AE19-62706E023703}">
                      <ahyp:hlinkClr xmlns:ahyp="http://schemas.microsoft.com/office/drawing/2018/hyperlinkcolor" val="tx"/>
                    </a:ext>
                  </a:extLst>
                </a:hlinkClick>
              </a:rPr>
              <a:t>https://viaf.org/en</a:t>
            </a:r>
            <a:endParaRPr lang="en-US" dirty="0">
              <a:solidFill>
                <a:schemeClr val="bg1"/>
              </a:solidFill>
            </a:endParaRPr>
          </a:p>
          <a:p>
            <a:r>
              <a:rPr lang="en-US" dirty="0">
                <a:solidFill>
                  <a:srgbClr val="FFC000"/>
                </a:solidFill>
              </a:rPr>
              <a:t>IMSLP Publishers’ Wiki </a:t>
            </a:r>
            <a:r>
              <a:rPr lang="en-US" dirty="0">
                <a:solidFill>
                  <a:schemeClr val="bg1"/>
                </a:solidFill>
              </a:rPr>
              <a:t>is far from complete, but it includes a lot of valuable information: </a:t>
            </a:r>
            <a:r>
              <a:rPr lang="en-US" dirty="0">
                <a:solidFill>
                  <a:schemeClr val="bg1"/>
                </a:solidFill>
                <a:hlinkClick r:id="rId4">
                  <a:extLst>
                    <a:ext uri="{A12FA001-AC4F-418D-AE19-62706E023703}">
                      <ahyp:hlinkClr xmlns:ahyp="http://schemas.microsoft.com/office/drawing/2018/hyperlinkcolor" val="tx"/>
                    </a:ext>
                  </a:extLst>
                </a:hlinkClick>
              </a:rPr>
              <a:t>https://imslp.org/wiki/IMSLP:Music_Publishers</a:t>
            </a:r>
            <a:endParaRPr lang="en-US" dirty="0">
              <a:solidFill>
                <a:schemeClr val="bg1"/>
              </a:solidFill>
            </a:endParaRPr>
          </a:p>
          <a:p>
            <a:r>
              <a:rPr lang="en-US" dirty="0">
                <a:solidFill>
                  <a:srgbClr val="92D050"/>
                </a:solidFill>
              </a:rPr>
              <a:t>Hofmeister XIX </a:t>
            </a:r>
            <a:r>
              <a:rPr lang="en-US" dirty="0">
                <a:solidFill>
                  <a:schemeClr val="bg1"/>
                </a:solidFill>
              </a:rPr>
              <a:t>includes the first date that many 19th century imprints were released:</a:t>
            </a:r>
            <a:br>
              <a:rPr lang="en-US" dirty="0">
                <a:solidFill>
                  <a:schemeClr val="bg1"/>
                </a:solidFill>
              </a:rPr>
            </a:br>
            <a:r>
              <a:rPr lang="en-US" dirty="0">
                <a:solidFill>
                  <a:schemeClr val="bg1"/>
                </a:solidFill>
                <a:hlinkClick r:id="rId5">
                  <a:extLst>
                    <a:ext uri="{A12FA001-AC4F-418D-AE19-62706E023703}">
                      <ahyp:hlinkClr xmlns:ahyp="http://schemas.microsoft.com/office/drawing/2018/hyperlinkcolor" val="tx"/>
                    </a:ext>
                  </a:extLst>
                </a:hlinkClick>
              </a:rPr>
              <a:t>https://hofmeister.rhul.ac.uk/2008/content/database/search/advanced.html</a:t>
            </a:r>
            <a:endParaRPr lang="en-US" dirty="0">
              <a:solidFill>
                <a:schemeClr val="bg1"/>
              </a:solidFill>
            </a:endParaRPr>
          </a:p>
          <a:p>
            <a:r>
              <a:rPr lang="en-US" dirty="0">
                <a:solidFill>
                  <a:schemeClr val="bg1"/>
                </a:solidFill>
              </a:rPr>
              <a:t>As does the Internet Archive version of the </a:t>
            </a:r>
            <a:r>
              <a:rPr lang="en-US" dirty="0" err="1">
                <a:solidFill>
                  <a:srgbClr val="FF0000"/>
                </a:solidFill>
              </a:rPr>
              <a:t>Pazdirek</a:t>
            </a:r>
            <a:r>
              <a:rPr lang="en-US" dirty="0">
                <a:solidFill>
                  <a:srgbClr val="FF0000"/>
                </a:solidFill>
              </a:rPr>
              <a:t> online</a:t>
            </a:r>
            <a:r>
              <a:rPr lang="en-US" dirty="0">
                <a:solidFill>
                  <a:schemeClr val="bg1"/>
                </a:solidFill>
              </a:rPr>
              <a:t>:</a:t>
            </a:r>
            <a:br>
              <a:rPr lang="en-US" dirty="0">
                <a:solidFill>
                  <a:schemeClr val="bg1"/>
                </a:solidFill>
              </a:rPr>
            </a:br>
            <a:r>
              <a:rPr lang="en-US" dirty="0">
                <a:solidFill>
                  <a:schemeClr val="bg1"/>
                </a:solidFill>
                <a:hlinkClick r:id="rId6">
                  <a:extLst>
                    <a:ext uri="{A12FA001-AC4F-418D-AE19-62706E023703}">
                      <ahyp:hlinkClr xmlns:ahyp="http://schemas.microsoft.com/office/drawing/2018/hyperlinkcolor" val="tx"/>
                    </a:ext>
                  </a:extLst>
                </a:hlinkClick>
              </a:rPr>
              <a:t>https://archive.org/search?query=creator%3A%22Pazd%C3%ADrek%2C%20Franz%22</a:t>
            </a:r>
            <a:endParaRPr lang="en-US" dirty="0">
              <a:solidFill>
                <a:schemeClr val="bg1"/>
              </a:solidFill>
            </a:endParaRPr>
          </a:p>
          <a:p>
            <a:r>
              <a:rPr lang="en-US" dirty="0">
                <a:solidFill>
                  <a:schemeClr val="bg1"/>
                </a:solidFill>
              </a:rPr>
              <a:t>The </a:t>
            </a:r>
            <a:r>
              <a:rPr lang="en-US" dirty="0">
                <a:solidFill>
                  <a:srgbClr val="92D050"/>
                </a:solidFill>
              </a:rPr>
              <a:t>CERL Thesaurus </a:t>
            </a:r>
            <a:r>
              <a:rPr lang="en-US" dirty="0">
                <a:solidFill>
                  <a:schemeClr val="bg1"/>
                </a:solidFill>
              </a:rPr>
              <a:t>has a ton of publisher and printer records, providing addresses and tenure info:</a:t>
            </a:r>
            <a:br>
              <a:rPr lang="en-US" dirty="0">
                <a:solidFill>
                  <a:schemeClr val="bg1"/>
                </a:solidFill>
              </a:rPr>
            </a:br>
            <a:r>
              <a:rPr lang="en-US" dirty="0">
                <a:solidFill>
                  <a:schemeClr val="bg1"/>
                </a:solidFill>
                <a:hlinkClick r:id="rId7">
                  <a:extLst>
                    <a:ext uri="{A12FA001-AC4F-418D-AE19-62706E023703}">
                      <ahyp:hlinkClr xmlns:ahyp="http://schemas.microsoft.com/office/drawing/2018/hyperlinkcolor" val="tx"/>
                    </a:ext>
                  </a:extLst>
                </a:hlinkClick>
              </a:rPr>
              <a:t>https://data.cerl.org/thesaurus</a:t>
            </a:r>
            <a:endParaRPr lang="en-US" dirty="0">
              <a:solidFill>
                <a:schemeClr val="bg1"/>
              </a:solidFill>
            </a:endParaRPr>
          </a:p>
          <a:p>
            <a:r>
              <a:rPr lang="en-US" dirty="0">
                <a:solidFill>
                  <a:schemeClr val="bg1"/>
                </a:solidFill>
              </a:rPr>
              <a:t>The </a:t>
            </a:r>
            <a:r>
              <a:rPr lang="en-US" dirty="0">
                <a:solidFill>
                  <a:srgbClr val="00B0F0"/>
                </a:solidFill>
              </a:rPr>
              <a:t>British Book Trade Index </a:t>
            </a:r>
            <a:r>
              <a:rPr lang="en-US" dirty="0">
                <a:solidFill>
                  <a:schemeClr val="bg1"/>
                </a:solidFill>
              </a:rPr>
              <a:t>has struggled in the wake of the British Library cyberattack, but there are several access options listed on its site: </a:t>
            </a:r>
            <a:r>
              <a:rPr lang="en-US" dirty="0">
                <a:solidFill>
                  <a:schemeClr val="bg1"/>
                </a:solidFill>
                <a:hlinkClick r:id="rId8">
                  <a:extLst>
                    <a:ext uri="{A12FA001-AC4F-418D-AE19-62706E023703}">
                      <ahyp:hlinkClr xmlns:ahyp="http://schemas.microsoft.com/office/drawing/2018/hyperlinkcolor" val="tx"/>
                    </a:ext>
                  </a:extLst>
                </a:hlinkClick>
              </a:rPr>
              <a:t>https://bbti.bodleian.ox.ac.uk/</a:t>
            </a:r>
            <a:endParaRPr lang="en-US" dirty="0">
              <a:solidFill>
                <a:schemeClr val="bg1"/>
              </a:solidFill>
            </a:endParaRPr>
          </a:p>
          <a:p>
            <a:r>
              <a:rPr lang="en-US" dirty="0">
                <a:solidFill>
                  <a:schemeClr val="bg1"/>
                </a:solidFill>
              </a:rPr>
              <a:t>The </a:t>
            </a:r>
            <a:r>
              <a:rPr lang="en-US" dirty="0">
                <a:solidFill>
                  <a:srgbClr val="FF66FF"/>
                </a:solidFill>
              </a:rPr>
              <a:t>Scottish Book Trade Index</a:t>
            </a:r>
            <a:r>
              <a:rPr lang="en-US" dirty="0">
                <a:solidFill>
                  <a:schemeClr val="bg1"/>
                </a:solidFill>
              </a:rPr>
              <a:t> includes information impossible to find elsewhere:</a:t>
            </a:r>
            <a:br>
              <a:rPr lang="en-US" dirty="0">
                <a:solidFill>
                  <a:schemeClr val="bg1"/>
                </a:solidFill>
              </a:rPr>
            </a:br>
            <a:r>
              <a:rPr lang="en-US" dirty="0">
                <a:solidFill>
                  <a:schemeClr val="bg1"/>
                </a:solidFill>
                <a:hlinkClick r:id="rId9">
                  <a:extLst>
                    <a:ext uri="{A12FA001-AC4F-418D-AE19-62706E023703}">
                      <ahyp:hlinkClr xmlns:ahyp="http://schemas.microsoft.com/office/drawing/2018/hyperlinkcolor" val="tx"/>
                    </a:ext>
                  </a:extLst>
                </a:hlinkClick>
              </a:rPr>
              <a:t>https://data.cerl.org/sbti/_search</a:t>
            </a:r>
            <a:endParaRPr lang="en-US" dirty="0">
              <a:solidFill>
                <a:schemeClr val="bg1"/>
              </a:solidFill>
            </a:endParaRPr>
          </a:p>
          <a:p>
            <a:r>
              <a:rPr lang="en-US" dirty="0">
                <a:solidFill>
                  <a:schemeClr val="bg1"/>
                </a:solidFill>
              </a:rPr>
              <a:t>The </a:t>
            </a:r>
            <a:r>
              <a:rPr lang="en-US" dirty="0">
                <a:solidFill>
                  <a:srgbClr val="FFFF00"/>
                </a:solidFill>
              </a:rPr>
              <a:t>Dublin Music Trade Index</a:t>
            </a:r>
            <a:r>
              <a:rPr lang="en-US" dirty="0">
                <a:solidFill>
                  <a:schemeClr val="bg1"/>
                </a:solidFill>
              </a:rPr>
              <a:t> is equally useful, as well as listing many London publishers’ Irish partners: </a:t>
            </a:r>
            <a:r>
              <a:rPr lang="en-US" dirty="0">
                <a:solidFill>
                  <a:schemeClr val="bg1"/>
                </a:solidFill>
                <a:hlinkClick r:id="rId10">
                  <a:extLst>
                    <a:ext uri="{A12FA001-AC4F-418D-AE19-62706E023703}">
                      <ahyp:hlinkClr xmlns:ahyp="http://schemas.microsoft.com/office/drawing/2018/hyperlinkcolor" val="tx"/>
                    </a:ext>
                  </a:extLst>
                </a:hlinkClick>
              </a:rPr>
              <a:t>https://www.dublinmusictrade.ie/simple-search</a:t>
            </a:r>
            <a:endParaRPr lang="en-US" dirty="0">
              <a:solidFill>
                <a:schemeClr val="bg1"/>
              </a:solidFill>
            </a:endParaRPr>
          </a:p>
          <a:p>
            <a:r>
              <a:rPr lang="en-US" dirty="0">
                <a:solidFill>
                  <a:schemeClr val="bg1"/>
                </a:solidFill>
              </a:rPr>
              <a:t>Library Hub Discover (JISC, was COPAC) includes many dated </a:t>
            </a:r>
            <a:r>
              <a:rPr lang="en-US" dirty="0">
                <a:solidFill>
                  <a:srgbClr val="FF0000"/>
                </a:solidFill>
              </a:rPr>
              <a:t>Stationers’ Hall registry </a:t>
            </a:r>
            <a:r>
              <a:rPr lang="en-US" dirty="0">
                <a:solidFill>
                  <a:schemeClr val="bg1"/>
                </a:solidFill>
              </a:rPr>
              <a:t>scores:</a:t>
            </a:r>
            <a:br>
              <a:rPr lang="en-US" dirty="0">
                <a:solidFill>
                  <a:schemeClr val="bg1"/>
                </a:solidFill>
              </a:rPr>
            </a:br>
            <a:r>
              <a:rPr lang="en-US" dirty="0">
                <a:solidFill>
                  <a:schemeClr val="bg1"/>
                </a:solidFill>
                <a:hlinkClick r:id="rId11">
                  <a:extLst>
                    <a:ext uri="{A12FA001-AC4F-418D-AE19-62706E023703}">
                      <ahyp:hlinkClr xmlns:ahyp="http://schemas.microsoft.com/office/drawing/2018/hyperlinkcolor" val="tx"/>
                    </a:ext>
                  </a:extLst>
                </a:hlinkClick>
              </a:rPr>
              <a:t>https://discover.libraryhub.jisc.ac.uk/</a:t>
            </a:r>
            <a:endParaRPr lang="en-US" dirty="0">
              <a:solidFill>
                <a:schemeClr val="bg1"/>
              </a:solidFill>
            </a:endParaRPr>
          </a:p>
          <a:p>
            <a:endParaRPr lang="en-US" dirty="0">
              <a:solidFill>
                <a:schemeClr val="bg1"/>
              </a:solidFill>
            </a:endParaRPr>
          </a:p>
        </p:txBody>
      </p:sp>
    </p:spTree>
    <p:extLst>
      <p:ext uri="{BB962C8B-B14F-4D97-AF65-F5344CB8AC3E}">
        <p14:creationId xmlns:p14="http://schemas.microsoft.com/office/powerpoint/2010/main" val="34575529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80A96-58EA-0C08-900D-A6664B10999A}"/>
              </a:ext>
            </a:extLst>
          </p:cNvPr>
          <p:cNvSpPr>
            <a:spLocks noGrp="1"/>
          </p:cNvSpPr>
          <p:nvPr>
            <p:ph type="title"/>
          </p:nvPr>
        </p:nvSpPr>
        <p:spPr>
          <a:xfrm>
            <a:off x="0" y="0"/>
            <a:ext cx="12192000" cy="845573"/>
          </a:xfrm>
        </p:spPr>
        <p:txBody>
          <a:bodyPr>
            <a:normAutofit fontScale="90000"/>
          </a:bodyPr>
          <a:lstStyle/>
          <a:p>
            <a:pPr algn="ctr"/>
            <a:r>
              <a:rPr lang="en-US" dirty="0">
                <a:solidFill>
                  <a:srgbClr val="FFFF00"/>
                </a:solidFill>
              </a:rPr>
              <a:t>Stationers’ Hall legacy</a:t>
            </a:r>
            <a:r>
              <a:rPr lang="en-US" dirty="0">
                <a:solidFill>
                  <a:schemeClr val="bg1"/>
                </a:solidFill>
              </a:rPr>
              <a:t>: Early British Legal Deposit Music:</a:t>
            </a:r>
          </a:p>
        </p:txBody>
      </p:sp>
      <p:sp>
        <p:nvSpPr>
          <p:cNvPr id="3" name="Content Placeholder 2">
            <a:extLst>
              <a:ext uri="{FF2B5EF4-FFF2-40B4-BE49-F238E27FC236}">
                <a16:creationId xmlns:a16="http://schemas.microsoft.com/office/drawing/2014/main" id="{71206BEF-97B9-1779-750C-47D09BE9BF4F}"/>
              </a:ext>
            </a:extLst>
          </p:cNvPr>
          <p:cNvSpPr>
            <a:spLocks noGrp="1"/>
          </p:cNvSpPr>
          <p:nvPr>
            <p:ph idx="1"/>
          </p:nvPr>
        </p:nvSpPr>
        <p:spPr>
          <a:xfrm>
            <a:off x="0" y="845574"/>
            <a:ext cx="12192000" cy="6012425"/>
          </a:xfrm>
        </p:spPr>
        <p:txBody>
          <a:bodyPr>
            <a:normAutofit fontScale="55000" lnSpcReduction="20000"/>
          </a:bodyPr>
          <a:lstStyle/>
          <a:p>
            <a:r>
              <a:rPr lang="en-US" b="1" dirty="0">
                <a:solidFill>
                  <a:srgbClr val="00B050"/>
                </a:solidFill>
              </a:rPr>
              <a:t>The British Library</a:t>
            </a:r>
            <a:r>
              <a:rPr lang="en-US" dirty="0">
                <a:solidFill>
                  <a:srgbClr val="00B050"/>
                </a:solidFill>
              </a:rPr>
              <a:t> </a:t>
            </a:r>
            <a:r>
              <a:rPr lang="en-US" dirty="0">
                <a:solidFill>
                  <a:schemeClr val="bg1"/>
                </a:solidFill>
              </a:rPr>
              <a:t>has always received legal deposit materials, has the most complete collection, and all are cataloged.  The collection began as the Royal Collection, then formed the basis of the British Museum collection, from which the British Library evolved.</a:t>
            </a:r>
            <a:br>
              <a:rPr lang="en-US" dirty="0">
                <a:solidFill>
                  <a:schemeClr val="bg1"/>
                </a:solidFill>
              </a:rPr>
            </a:br>
            <a:br>
              <a:rPr lang="en-US" dirty="0">
                <a:solidFill>
                  <a:schemeClr val="bg1"/>
                </a:solidFill>
              </a:rPr>
            </a:br>
            <a:r>
              <a:rPr lang="en-US" dirty="0">
                <a:solidFill>
                  <a:schemeClr val="bg1"/>
                </a:solidFill>
              </a:rPr>
              <a:t>For the remainder of the legal deposit libraries, historically, some form of library committee decided which music to keep. This varied widely:</a:t>
            </a:r>
          </a:p>
          <a:p>
            <a:pPr lvl="0"/>
            <a:r>
              <a:rPr lang="en-US" b="1" dirty="0">
                <a:solidFill>
                  <a:srgbClr val="00B0F0"/>
                </a:solidFill>
              </a:rPr>
              <a:t>Bodleian Library</a:t>
            </a:r>
            <a:r>
              <a:rPr lang="en-US" dirty="0">
                <a:solidFill>
                  <a:schemeClr val="bg1"/>
                </a:solidFill>
              </a:rPr>
              <a:t>, University of Oxford – has always received legal deposit materials, from the start right up to the present. Mostly cataloged, though historical entries aren’t all full records, having been digitized from older card records.</a:t>
            </a:r>
          </a:p>
          <a:p>
            <a:pPr lvl="0"/>
            <a:r>
              <a:rPr lang="en-US" b="1" dirty="0">
                <a:solidFill>
                  <a:srgbClr val="FFC000"/>
                </a:solidFill>
              </a:rPr>
              <a:t>Cambridge University Library</a:t>
            </a:r>
            <a:r>
              <a:rPr lang="en-US" dirty="0">
                <a:solidFill>
                  <a:srgbClr val="FFC000"/>
                </a:solidFill>
              </a:rPr>
              <a:t> </a:t>
            </a:r>
            <a:r>
              <a:rPr lang="en-US" dirty="0">
                <a:solidFill>
                  <a:schemeClr val="bg1"/>
                </a:solidFill>
              </a:rPr>
              <a:t>– has always received legal deposit materials, from the start right up to the present. Not all historical materials are cataloged.</a:t>
            </a:r>
          </a:p>
          <a:p>
            <a:pPr lvl="0"/>
            <a:r>
              <a:rPr lang="en-US" b="1" dirty="0">
                <a:solidFill>
                  <a:srgbClr val="FF66FF"/>
                </a:solidFill>
              </a:rPr>
              <a:t>Aberdeen University Library</a:t>
            </a:r>
            <a:r>
              <a:rPr lang="en-US" dirty="0">
                <a:solidFill>
                  <a:srgbClr val="FF66FF"/>
                </a:solidFill>
              </a:rPr>
              <a:t> </a:t>
            </a:r>
            <a:r>
              <a:rPr lang="en-US" dirty="0">
                <a:solidFill>
                  <a:schemeClr val="bg1"/>
                </a:solidFill>
              </a:rPr>
              <a:t>– was a legal deposit library up to 1836. An incomplete collection, but what survives is cataloged – but not all online.</a:t>
            </a:r>
          </a:p>
          <a:p>
            <a:pPr lvl="0"/>
            <a:r>
              <a:rPr lang="en-US" b="1" dirty="0">
                <a:solidFill>
                  <a:srgbClr val="FFFF00"/>
                </a:solidFill>
              </a:rPr>
              <a:t>St Andrews University Library</a:t>
            </a:r>
            <a:r>
              <a:rPr lang="en-US" dirty="0">
                <a:solidFill>
                  <a:srgbClr val="FFFF00"/>
                </a:solidFill>
              </a:rPr>
              <a:t> </a:t>
            </a:r>
            <a:r>
              <a:rPr lang="en-US" dirty="0">
                <a:solidFill>
                  <a:schemeClr val="bg1"/>
                </a:solidFill>
              </a:rPr>
              <a:t>– again, a legal deposit library up to 1836. A more comprehensive collection, but only items post 1800 are cataloged online, and the paper catalog records for the earlier items appear to be missing.  Interestingly, the historical music collection was very much a working one, frequently used by professors and students.</a:t>
            </a:r>
          </a:p>
          <a:p>
            <a:pPr lvl="0"/>
            <a:r>
              <a:rPr lang="en-US" b="1" dirty="0">
                <a:solidFill>
                  <a:srgbClr val="FF0000"/>
                </a:solidFill>
              </a:rPr>
              <a:t>Edinburgh University Library</a:t>
            </a:r>
            <a:r>
              <a:rPr lang="en-US" dirty="0">
                <a:solidFill>
                  <a:srgbClr val="FF0000"/>
                </a:solidFill>
              </a:rPr>
              <a:t> </a:t>
            </a:r>
            <a:r>
              <a:rPr lang="en-US" dirty="0">
                <a:solidFill>
                  <a:schemeClr val="bg1"/>
                </a:solidFill>
              </a:rPr>
              <a:t>– a legal deposit library up to 1836. A patchy collection, but items that ended up in the Reid Music Library (established in the 19</a:t>
            </a:r>
            <a:r>
              <a:rPr lang="en-US" baseline="30000" dirty="0">
                <a:solidFill>
                  <a:schemeClr val="bg1"/>
                </a:solidFill>
              </a:rPr>
              <a:t>th</a:t>
            </a:r>
            <a:r>
              <a:rPr lang="en-US" dirty="0">
                <a:solidFill>
                  <a:schemeClr val="bg1"/>
                </a:solidFill>
              </a:rPr>
              <a:t> century) are at least now listed on a spreadsheet.</a:t>
            </a:r>
          </a:p>
          <a:p>
            <a:pPr lvl="0"/>
            <a:r>
              <a:rPr lang="en-US" b="1" dirty="0">
                <a:solidFill>
                  <a:srgbClr val="00B050"/>
                </a:solidFill>
              </a:rPr>
              <a:t>Glasgow University Library</a:t>
            </a:r>
            <a:r>
              <a:rPr lang="en-US" dirty="0">
                <a:solidFill>
                  <a:srgbClr val="00B050"/>
                </a:solidFill>
              </a:rPr>
              <a:t> </a:t>
            </a:r>
            <a:r>
              <a:rPr lang="en-US" dirty="0">
                <a:solidFill>
                  <a:schemeClr val="bg1"/>
                </a:solidFill>
              </a:rPr>
              <a:t>– a legal deposit library up to 1836. A more comprehensive collection, and cataloged online.</a:t>
            </a:r>
          </a:p>
          <a:p>
            <a:pPr lvl="0"/>
            <a:r>
              <a:rPr lang="en-US" b="1" dirty="0">
                <a:solidFill>
                  <a:srgbClr val="FF0000"/>
                </a:solidFill>
              </a:rPr>
              <a:t>National Library of Scotland</a:t>
            </a:r>
            <a:r>
              <a:rPr lang="en-US" dirty="0">
                <a:solidFill>
                  <a:srgbClr val="FF0000"/>
                </a:solidFill>
              </a:rPr>
              <a:t> </a:t>
            </a:r>
            <a:r>
              <a:rPr lang="en-US" dirty="0">
                <a:solidFill>
                  <a:schemeClr val="bg1"/>
                </a:solidFill>
              </a:rPr>
              <a:t>– evolved from the Advocates Library in Edinburgh, and is a legal deposit library to this day. Historical music is cataloged in the Victorian paper catalog; probably not as complete as the British Library, for various reasons.  More modern materials are cataloged online.</a:t>
            </a:r>
          </a:p>
          <a:p>
            <a:pPr lvl="0"/>
            <a:r>
              <a:rPr lang="en-US" b="1" dirty="0">
                <a:solidFill>
                  <a:srgbClr val="FFC000"/>
                </a:solidFill>
              </a:rPr>
              <a:t>Trinity College Dublin</a:t>
            </a:r>
            <a:r>
              <a:rPr lang="en-US" dirty="0">
                <a:solidFill>
                  <a:schemeClr val="bg1"/>
                </a:solidFill>
              </a:rPr>
              <a:t>. Although a legal deposit library since 1801, there is little historical music copyright material to speak of, because it wasn’t collected. Still a legal deposit library.</a:t>
            </a:r>
          </a:p>
          <a:p>
            <a:pPr lvl="0"/>
            <a:r>
              <a:rPr lang="en-US" b="1" dirty="0">
                <a:solidFill>
                  <a:srgbClr val="00B0F0"/>
                </a:solidFill>
              </a:rPr>
              <a:t>Sion College</a:t>
            </a:r>
            <a:r>
              <a:rPr lang="en-US" dirty="0">
                <a:solidFill>
                  <a:schemeClr val="bg1"/>
                </a:solidFill>
              </a:rPr>
              <a:t>, London, was historically a theological institution, with a legal deposit library prior to 1836. All holdings have more recently been transferred to Lambeth Palace Library, London, and little music survives. Not cataloged.</a:t>
            </a:r>
          </a:p>
          <a:p>
            <a:pPr lvl="0"/>
            <a:r>
              <a:rPr lang="en-US" b="1" dirty="0">
                <a:solidFill>
                  <a:schemeClr val="bg1"/>
                </a:solidFill>
              </a:rPr>
              <a:t>King’s Inns, Dublin</a:t>
            </a:r>
            <a:r>
              <a:rPr lang="en-US" dirty="0">
                <a:solidFill>
                  <a:schemeClr val="bg1"/>
                </a:solidFill>
              </a:rPr>
              <a:t> – another historical legal deposit library 1801-1836, but music appears not to have been cataloged to any extent, except very popular publications which must have been added individually as they made their way to the library.</a:t>
            </a:r>
          </a:p>
          <a:p>
            <a:pPr lvl="0"/>
            <a:r>
              <a:rPr lang="en-US" b="1" dirty="0">
                <a:solidFill>
                  <a:srgbClr val="FF66FF"/>
                </a:solidFill>
              </a:rPr>
              <a:t>National Library of Wales</a:t>
            </a:r>
            <a:r>
              <a:rPr lang="en-US" dirty="0">
                <a:solidFill>
                  <a:schemeClr val="bg1"/>
                </a:solidFill>
              </a:rPr>
              <a:t>. Was not a legal deposit library until the 20</a:t>
            </a:r>
            <a:r>
              <a:rPr lang="en-US" baseline="30000" dirty="0">
                <a:solidFill>
                  <a:schemeClr val="bg1"/>
                </a:solidFill>
              </a:rPr>
              <a:t>th</a:t>
            </a:r>
            <a:r>
              <a:rPr lang="en-US" dirty="0">
                <a:solidFill>
                  <a:schemeClr val="bg1"/>
                </a:solidFill>
              </a:rPr>
              <a:t> century. Unlike the National Library of Scotland, it was a new establishment in 1907, not growing out of an earlier institution.</a:t>
            </a:r>
          </a:p>
          <a:p>
            <a:pPr lvl="0" algn="r"/>
            <a:r>
              <a:rPr lang="en-US" dirty="0">
                <a:solidFill>
                  <a:schemeClr val="bg1"/>
                </a:solidFill>
                <a:hlinkClick r:id="rId2">
                  <a:extLst>
                    <a:ext uri="{A12FA001-AC4F-418D-AE19-62706E023703}">
                      <ahyp:hlinkClr xmlns:ahyp="http://schemas.microsoft.com/office/drawing/2018/hyperlinkcolor" val="tx"/>
                    </a:ext>
                  </a:extLst>
                </a:hlinkClick>
              </a:rPr>
              <a:t>https://karenmcaulaymusicologist.blog/2018/03/15/tracing-early-legal-deposit-music/</a:t>
            </a:r>
            <a:endParaRPr lang="en-US" dirty="0">
              <a:solidFill>
                <a:schemeClr val="bg1"/>
              </a:solidFill>
            </a:endParaRPr>
          </a:p>
          <a:p>
            <a:pPr lvl="0"/>
            <a:endParaRPr lang="en-US" dirty="0">
              <a:solidFill>
                <a:schemeClr val="bg1"/>
              </a:solidFill>
            </a:endParaRPr>
          </a:p>
        </p:txBody>
      </p:sp>
    </p:spTree>
    <p:extLst>
      <p:ext uri="{BB962C8B-B14F-4D97-AF65-F5344CB8AC3E}">
        <p14:creationId xmlns:p14="http://schemas.microsoft.com/office/powerpoint/2010/main" val="24214133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D7ECE-D3A5-B829-EE3E-2E605F75D32D}"/>
              </a:ext>
            </a:extLst>
          </p:cNvPr>
          <p:cNvSpPr>
            <a:spLocks noGrp="1"/>
          </p:cNvSpPr>
          <p:nvPr>
            <p:ph type="title"/>
          </p:nvPr>
        </p:nvSpPr>
        <p:spPr>
          <a:xfrm>
            <a:off x="838200" y="1"/>
            <a:ext cx="10515600" cy="908651"/>
          </a:xfrm>
        </p:spPr>
        <p:txBody>
          <a:bodyPr>
            <a:normAutofit fontScale="90000"/>
          </a:bodyPr>
          <a:lstStyle/>
          <a:p>
            <a:pPr algn="ctr"/>
            <a:r>
              <a:rPr lang="en-US" sz="6600" dirty="0">
                <a:solidFill>
                  <a:schemeClr val="bg1"/>
                </a:solidFill>
              </a:rPr>
              <a:t>BUT THIS IS THE AGE OF AI!</a:t>
            </a:r>
          </a:p>
        </p:txBody>
      </p:sp>
      <p:pic>
        <p:nvPicPr>
          <p:cNvPr id="5" name="Content Placeholder 4">
            <a:extLst>
              <a:ext uri="{FF2B5EF4-FFF2-40B4-BE49-F238E27FC236}">
                <a16:creationId xmlns:a16="http://schemas.microsoft.com/office/drawing/2014/main" id="{118B0C73-BB12-2DE0-AA6B-2577D1804AFA}"/>
              </a:ext>
            </a:extLst>
          </p:cNvPr>
          <p:cNvPicPr>
            <a:picLocks noGrp="1" noChangeAspect="1"/>
          </p:cNvPicPr>
          <p:nvPr>
            <p:ph idx="1"/>
          </p:nvPr>
        </p:nvPicPr>
        <p:blipFill>
          <a:blip r:embed="rId2"/>
          <a:stretch>
            <a:fillRect/>
          </a:stretch>
        </p:blipFill>
        <p:spPr>
          <a:xfrm>
            <a:off x="558800" y="908652"/>
            <a:ext cx="11165840" cy="5994666"/>
          </a:xfrm>
          <a:prstGeom prst="rect">
            <a:avLst/>
          </a:prstGeom>
        </p:spPr>
      </p:pic>
    </p:spTree>
    <p:extLst>
      <p:ext uri="{BB962C8B-B14F-4D97-AF65-F5344CB8AC3E}">
        <p14:creationId xmlns:p14="http://schemas.microsoft.com/office/powerpoint/2010/main" val="5317789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B2393-46C3-6D22-0063-E63AE4C81907}"/>
              </a:ext>
            </a:extLst>
          </p:cNvPr>
          <p:cNvSpPr>
            <a:spLocks noGrp="1"/>
          </p:cNvSpPr>
          <p:nvPr>
            <p:ph type="title"/>
          </p:nvPr>
        </p:nvSpPr>
        <p:spPr>
          <a:xfrm>
            <a:off x="838200" y="88490"/>
            <a:ext cx="10515600" cy="924233"/>
          </a:xfrm>
        </p:spPr>
        <p:txBody>
          <a:bodyPr>
            <a:normAutofit fontScale="90000"/>
          </a:bodyPr>
          <a:lstStyle/>
          <a:p>
            <a:pPr algn="ctr"/>
            <a:r>
              <a:rPr lang="en-US" sz="6600" dirty="0">
                <a:solidFill>
                  <a:schemeClr val="bg1"/>
                </a:solidFill>
              </a:rPr>
              <a:t>Then along came FEMI OSITADE!</a:t>
            </a:r>
          </a:p>
        </p:txBody>
      </p:sp>
      <p:sp>
        <p:nvSpPr>
          <p:cNvPr id="3" name="Content Placeholder 2">
            <a:extLst>
              <a:ext uri="{FF2B5EF4-FFF2-40B4-BE49-F238E27FC236}">
                <a16:creationId xmlns:a16="http://schemas.microsoft.com/office/drawing/2014/main" id="{70269D86-92A1-5EC0-90AB-2E0883219C12}"/>
              </a:ext>
            </a:extLst>
          </p:cNvPr>
          <p:cNvSpPr>
            <a:spLocks noGrp="1"/>
          </p:cNvSpPr>
          <p:nvPr>
            <p:ph idx="1"/>
          </p:nvPr>
        </p:nvSpPr>
        <p:spPr>
          <a:xfrm>
            <a:off x="0" y="1199535"/>
            <a:ext cx="12192000" cy="5569974"/>
          </a:xfrm>
        </p:spPr>
        <p:txBody>
          <a:bodyPr>
            <a:normAutofit lnSpcReduction="10000"/>
          </a:bodyPr>
          <a:lstStyle/>
          <a:p>
            <a:pPr marL="0" indent="0" algn="ctr">
              <a:buNone/>
            </a:pPr>
            <a:r>
              <a:rPr lang="en-US" dirty="0">
                <a:solidFill>
                  <a:schemeClr val="bg1"/>
                </a:solidFill>
              </a:rPr>
              <a:t>Harvard Library's Advancing Open Knowledge (AOK) Grants Program seeks to advance open knowledge and foster innovation using artificial intelligence (AI). The 2025 program awarded up to $10,000 for projects that started March 3, 2025 for completion by October 31, 2025, funded by the Arcadia Foundation.</a:t>
            </a:r>
          </a:p>
          <a:p>
            <a:r>
              <a:rPr lang="en-US" dirty="0">
                <a:solidFill>
                  <a:schemeClr val="bg1"/>
                </a:solidFill>
              </a:rPr>
              <a:t>Proposed a grant to catalog sheet music, “The AI Way,” which was fully funded in March 2025;</a:t>
            </a:r>
          </a:p>
          <a:p>
            <a:r>
              <a:rPr lang="en-US" dirty="0">
                <a:solidFill>
                  <a:schemeClr val="bg1"/>
                </a:solidFill>
              </a:rPr>
              <a:t>Interviewed Femi April 9, just as Harvard’s hiring freeze began: he was clearly the one for the job, but we had to wait until the end of April to clear the grant funds;</a:t>
            </a:r>
          </a:p>
          <a:p>
            <a:r>
              <a:rPr lang="en-US" dirty="0">
                <a:solidFill>
                  <a:schemeClr val="bg1"/>
                </a:solidFill>
              </a:rPr>
              <a:t>Femi worked almost full time through the summer semester, and we finished the  grant $$ at the end of August;</a:t>
            </a:r>
          </a:p>
          <a:p>
            <a:r>
              <a:rPr lang="en-US" dirty="0">
                <a:solidFill>
                  <a:schemeClr val="bg1"/>
                </a:solidFill>
              </a:rPr>
              <a:t>He transformed our AI sheet music cataloging program from producing simple spreadsheets into an interactive tool enabling real-time proofreading during scanning;</a:t>
            </a:r>
          </a:p>
          <a:p>
            <a:r>
              <a:rPr lang="en-US" dirty="0">
                <a:solidFill>
                  <a:schemeClr val="bg1"/>
                </a:solidFill>
              </a:rPr>
              <a:t>Created the dating program with a user-facing website with broad functionality.</a:t>
            </a:r>
          </a:p>
        </p:txBody>
      </p:sp>
    </p:spTree>
    <p:extLst>
      <p:ext uri="{BB962C8B-B14F-4D97-AF65-F5344CB8AC3E}">
        <p14:creationId xmlns:p14="http://schemas.microsoft.com/office/powerpoint/2010/main" val="780278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D2F62-7E0A-5C1E-485E-1A61D8D36A8D}"/>
              </a:ext>
            </a:extLst>
          </p:cNvPr>
          <p:cNvSpPr>
            <a:spLocks noGrp="1"/>
          </p:cNvSpPr>
          <p:nvPr>
            <p:ph type="title"/>
          </p:nvPr>
        </p:nvSpPr>
        <p:spPr>
          <a:xfrm>
            <a:off x="-137653" y="1"/>
            <a:ext cx="12506633" cy="587799"/>
          </a:xfrm>
        </p:spPr>
        <p:txBody>
          <a:bodyPr>
            <a:noAutofit/>
          </a:bodyPr>
          <a:lstStyle/>
          <a:p>
            <a:pPr algn="ctr"/>
            <a:r>
              <a:rPr lang="en-US" sz="4000" dirty="0">
                <a:solidFill>
                  <a:schemeClr val="bg1"/>
                </a:solidFill>
              </a:rPr>
              <a:t>Looking up individual dates: IMSLP Publishers’ Wiki</a:t>
            </a:r>
          </a:p>
        </p:txBody>
      </p:sp>
      <p:pic>
        <p:nvPicPr>
          <p:cNvPr id="5" name="Content Placeholder 4">
            <a:extLst>
              <a:ext uri="{FF2B5EF4-FFF2-40B4-BE49-F238E27FC236}">
                <a16:creationId xmlns:a16="http://schemas.microsoft.com/office/drawing/2014/main" id="{8479D13C-CB1B-43E4-5E60-48F0A32E4320}"/>
              </a:ext>
            </a:extLst>
          </p:cNvPr>
          <p:cNvPicPr>
            <a:picLocks noGrp="1" noChangeAspect="1"/>
          </p:cNvPicPr>
          <p:nvPr>
            <p:ph idx="1"/>
          </p:nvPr>
        </p:nvPicPr>
        <p:blipFill>
          <a:blip r:embed="rId2"/>
          <a:stretch>
            <a:fillRect/>
          </a:stretch>
        </p:blipFill>
        <p:spPr>
          <a:xfrm>
            <a:off x="507740" y="699538"/>
            <a:ext cx="11176520" cy="6158461"/>
          </a:xfrm>
          <a:prstGeom prst="rect">
            <a:avLst/>
          </a:prstGeom>
        </p:spPr>
      </p:pic>
    </p:spTree>
    <p:extLst>
      <p:ext uri="{BB962C8B-B14F-4D97-AF65-F5344CB8AC3E}">
        <p14:creationId xmlns:p14="http://schemas.microsoft.com/office/powerpoint/2010/main" val="19028140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E4F79-0BE4-4084-7424-FF6041A6CD3A}"/>
              </a:ext>
            </a:extLst>
          </p:cNvPr>
          <p:cNvSpPr>
            <a:spLocks noGrp="1"/>
          </p:cNvSpPr>
          <p:nvPr>
            <p:ph type="title"/>
          </p:nvPr>
        </p:nvSpPr>
        <p:spPr>
          <a:xfrm>
            <a:off x="8335802" y="365125"/>
            <a:ext cx="3017998" cy="813435"/>
          </a:xfrm>
        </p:spPr>
        <p:txBody>
          <a:bodyPr>
            <a:noAutofit/>
          </a:bodyPr>
          <a:lstStyle/>
          <a:p>
            <a:pPr algn="r"/>
            <a:r>
              <a:rPr lang="en-US" sz="2800" dirty="0">
                <a:solidFill>
                  <a:schemeClr val="bg1"/>
                </a:solidFill>
              </a:rPr>
              <a:t>Batch transcription we'll look at later</a:t>
            </a:r>
          </a:p>
        </p:txBody>
      </p:sp>
      <p:pic>
        <p:nvPicPr>
          <p:cNvPr id="5" name="Content Placeholder 4">
            <a:extLst>
              <a:ext uri="{FF2B5EF4-FFF2-40B4-BE49-F238E27FC236}">
                <a16:creationId xmlns:a16="http://schemas.microsoft.com/office/drawing/2014/main" id="{6E70255D-943F-E51E-BBD2-17090AC7DDAF}"/>
              </a:ext>
            </a:extLst>
          </p:cNvPr>
          <p:cNvPicPr>
            <a:picLocks noGrp="1" noChangeAspect="1"/>
          </p:cNvPicPr>
          <p:nvPr>
            <p:ph idx="1"/>
          </p:nvPr>
        </p:nvPicPr>
        <p:blipFill>
          <a:blip r:embed="rId2"/>
          <a:stretch>
            <a:fillRect/>
          </a:stretch>
        </p:blipFill>
        <p:spPr>
          <a:xfrm>
            <a:off x="64289" y="111104"/>
            <a:ext cx="8271513" cy="4541520"/>
          </a:xfrm>
          <a:prstGeom prst="rect">
            <a:avLst/>
          </a:prstGeom>
        </p:spPr>
      </p:pic>
      <p:pic>
        <p:nvPicPr>
          <p:cNvPr id="7" name="Picture 6">
            <a:extLst>
              <a:ext uri="{FF2B5EF4-FFF2-40B4-BE49-F238E27FC236}">
                <a16:creationId xmlns:a16="http://schemas.microsoft.com/office/drawing/2014/main" id="{264092E0-C7AA-68E9-B7C2-46269C6BB232}"/>
              </a:ext>
            </a:extLst>
          </p:cNvPr>
          <p:cNvPicPr>
            <a:picLocks noChangeAspect="1"/>
          </p:cNvPicPr>
          <p:nvPr/>
        </p:nvPicPr>
        <p:blipFill>
          <a:blip r:embed="rId3"/>
          <a:stretch>
            <a:fillRect/>
          </a:stretch>
        </p:blipFill>
        <p:spPr>
          <a:xfrm>
            <a:off x="5181599" y="1367337"/>
            <a:ext cx="6915631" cy="5611580"/>
          </a:xfrm>
          <a:prstGeom prst="rect">
            <a:avLst/>
          </a:prstGeom>
          <a:ln>
            <a:solidFill>
              <a:schemeClr val="accent1"/>
            </a:solidFill>
          </a:ln>
        </p:spPr>
      </p:pic>
      <p:sp>
        <p:nvSpPr>
          <p:cNvPr id="9" name="TextBox 8">
            <a:extLst>
              <a:ext uri="{FF2B5EF4-FFF2-40B4-BE49-F238E27FC236}">
                <a16:creationId xmlns:a16="http://schemas.microsoft.com/office/drawing/2014/main" id="{9E05D04F-6C0F-5EE3-0FB0-251BB0EC2824}"/>
              </a:ext>
            </a:extLst>
          </p:cNvPr>
          <p:cNvSpPr txBox="1"/>
          <p:nvPr/>
        </p:nvSpPr>
        <p:spPr>
          <a:xfrm>
            <a:off x="383457" y="4964045"/>
            <a:ext cx="6096000" cy="1754326"/>
          </a:xfrm>
          <a:prstGeom prst="rect">
            <a:avLst/>
          </a:prstGeom>
          <a:noFill/>
        </p:spPr>
        <p:txBody>
          <a:bodyPr wrap="square">
            <a:spAutoFit/>
          </a:bodyPr>
          <a:lstStyle/>
          <a:p>
            <a:pPr>
              <a:buNone/>
            </a:pPr>
            <a:r>
              <a:rPr lang="en-US" sz="1800" dirty="0">
                <a:solidFill>
                  <a:schemeClr val="bg1"/>
                </a:solidFill>
                <a:effectLst/>
                <a:latin typeface="Times New Roman" panose="02020603050405020304" pitchFamily="18" charset="0"/>
              </a:rPr>
              <a:t>BULK EXCEL UPLOAD:</a:t>
            </a:r>
          </a:p>
          <a:p>
            <a:pPr>
              <a:buNone/>
            </a:pPr>
            <a:r>
              <a:rPr lang="en-US" sz="1800" dirty="0">
                <a:solidFill>
                  <a:schemeClr val="bg1"/>
                </a:solidFill>
                <a:effectLst/>
                <a:latin typeface="Times New Roman" panose="02020603050405020304" pitchFamily="18" charset="0"/>
              </a:rPr>
              <a:t>Upload an Excel sheet with specified columns</a:t>
            </a:r>
            <a:endParaRPr lang="en-US" sz="1200" dirty="0">
              <a:solidFill>
                <a:schemeClr val="bg1"/>
              </a:solidFill>
              <a:effectLst/>
              <a:latin typeface="Arial" panose="020B0604020202020204" pitchFamily="34" charset="0"/>
            </a:endParaRPr>
          </a:p>
          <a:p>
            <a:pPr>
              <a:buNone/>
            </a:pPr>
            <a:r>
              <a:rPr lang="en-US" sz="1800" dirty="0">
                <a:solidFill>
                  <a:schemeClr val="bg1"/>
                </a:solidFill>
                <a:effectLst/>
                <a:latin typeface="Times New Roman" panose="02020603050405020304" pitchFamily="18" charset="0"/>
              </a:rPr>
              <a:t>Choose normal mode:</a:t>
            </a:r>
            <a:endParaRPr lang="en-US" sz="1200" dirty="0">
              <a:solidFill>
                <a:schemeClr val="bg1"/>
              </a:solidFill>
              <a:effectLst/>
              <a:latin typeface="Arial" panose="020B0604020202020204" pitchFamily="34" charset="0"/>
            </a:endParaRPr>
          </a:p>
          <a:p>
            <a:pPr marL="254000" indent="-254000">
              <a:buFont typeface="Arial" panose="020B0604020202020204" pitchFamily="34" charset="0"/>
              <a:buChar char="•"/>
            </a:pPr>
            <a:r>
              <a:rPr lang="en-US" sz="1800" dirty="0">
                <a:solidFill>
                  <a:schemeClr val="bg1"/>
                </a:solidFill>
                <a:effectLst/>
                <a:latin typeface="Times New Roman" panose="02020603050405020304" pitchFamily="18" charset="0"/>
              </a:rPr>
              <a:t>Results will be returned on your Excel sheet</a:t>
            </a:r>
            <a:endParaRPr lang="en-US" sz="1200" dirty="0">
              <a:solidFill>
                <a:schemeClr val="bg1"/>
              </a:solidFill>
              <a:effectLst/>
              <a:latin typeface="Arial" panose="020B0604020202020204" pitchFamily="34" charset="0"/>
            </a:endParaRPr>
          </a:p>
          <a:p>
            <a:pPr>
              <a:buNone/>
            </a:pPr>
            <a:r>
              <a:rPr lang="en-US" sz="1800" dirty="0">
                <a:solidFill>
                  <a:schemeClr val="bg1"/>
                </a:solidFill>
                <a:effectLst/>
                <a:latin typeface="Times New Roman" panose="02020603050405020304" pitchFamily="18" charset="0"/>
              </a:rPr>
              <a:t>Choose review mode:</a:t>
            </a:r>
            <a:endParaRPr lang="en-US" sz="1200" dirty="0">
              <a:solidFill>
                <a:schemeClr val="bg1"/>
              </a:solidFill>
              <a:effectLst/>
              <a:latin typeface="Arial" panose="020B0604020202020204" pitchFamily="34" charset="0"/>
            </a:endParaRPr>
          </a:p>
          <a:p>
            <a:pPr marL="254000" indent="-254000">
              <a:buFont typeface="Arial" panose="020B0604020202020204" pitchFamily="34" charset="0"/>
              <a:buChar char="•"/>
            </a:pPr>
            <a:r>
              <a:rPr lang="en-US" sz="1800" dirty="0">
                <a:solidFill>
                  <a:schemeClr val="bg1"/>
                </a:solidFill>
                <a:effectLst/>
                <a:latin typeface="Times New Roman" panose="02020603050405020304" pitchFamily="18" charset="0"/>
              </a:rPr>
              <a:t>You can review results row by row</a:t>
            </a:r>
            <a:endParaRPr lang="en-US" sz="1200" dirty="0">
              <a:solidFill>
                <a:schemeClr val="bg1"/>
              </a:solidFill>
              <a:effectLst/>
              <a:latin typeface="Arial" panose="020B0604020202020204" pitchFamily="34" charset="0"/>
            </a:endParaRPr>
          </a:p>
        </p:txBody>
      </p:sp>
    </p:spTree>
    <p:extLst>
      <p:ext uri="{BB962C8B-B14F-4D97-AF65-F5344CB8AC3E}">
        <p14:creationId xmlns:p14="http://schemas.microsoft.com/office/powerpoint/2010/main" val="15350558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E0CA1-0501-A3DC-60E0-DB194AEE7D67}"/>
              </a:ext>
            </a:extLst>
          </p:cNvPr>
          <p:cNvSpPr>
            <a:spLocks noGrp="1"/>
          </p:cNvSpPr>
          <p:nvPr>
            <p:ph type="title"/>
          </p:nvPr>
        </p:nvSpPr>
        <p:spPr>
          <a:xfrm>
            <a:off x="5650992" y="0"/>
            <a:ext cx="1289304" cy="2820053"/>
          </a:xfrm>
        </p:spPr>
        <p:txBody>
          <a:bodyPr>
            <a:normAutofit/>
          </a:bodyPr>
          <a:lstStyle/>
          <a:p>
            <a:pPr algn="ctr"/>
            <a:r>
              <a:rPr lang="en-US" sz="2200" dirty="0">
                <a:solidFill>
                  <a:schemeClr val="bg1"/>
                </a:solidFill>
              </a:rPr>
              <a:t>Publisher address to IMSLP </a:t>
            </a:r>
            <a:r>
              <a:rPr lang="en-US" sz="2200" dirty="0" err="1">
                <a:solidFill>
                  <a:schemeClr val="bg1"/>
                </a:solidFill>
              </a:rPr>
              <a:t>PublisherWiki</a:t>
            </a:r>
            <a:r>
              <a:rPr lang="en-US" sz="2200" dirty="0">
                <a:solidFill>
                  <a:schemeClr val="bg1"/>
                </a:solidFill>
              </a:rPr>
              <a:t> to “Review mode” results</a:t>
            </a:r>
          </a:p>
        </p:txBody>
      </p:sp>
      <p:sp>
        <p:nvSpPr>
          <p:cNvPr id="3" name="Content Placeholder 2">
            <a:extLst>
              <a:ext uri="{FF2B5EF4-FFF2-40B4-BE49-F238E27FC236}">
                <a16:creationId xmlns:a16="http://schemas.microsoft.com/office/drawing/2014/main" id="{5BE5FE40-BC28-2C15-5FA2-B1B1AFACA61C}"/>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07D46191-1E60-E3B5-0BCE-D84C3CD9390D}"/>
              </a:ext>
            </a:extLst>
          </p:cNvPr>
          <p:cNvPicPr>
            <a:picLocks noChangeAspect="1"/>
          </p:cNvPicPr>
          <p:nvPr/>
        </p:nvPicPr>
        <p:blipFill>
          <a:blip r:embed="rId2"/>
          <a:stretch>
            <a:fillRect/>
          </a:stretch>
        </p:blipFill>
        <p:spPr>
          <a:xfrm>
            <a:off x="7034318" y="0"/>
            <a:ext cx="5039736" cy="6804151"/>
          </a:xfrm>
          <a:prstGeom prst="rect">
            <a:avLst/>
          </a:prstGeom>
        </p:spPr>
      </p:pic>
      <p:pic>
        <p:nvPicPr>
          <p:cNvPr id="7" name="Picture 6">
            <a:extLst>
              <a:ext uri="{FF2B5EF4-FFF2-40B4-BE49-F238E27FC236}">
                <a16:creationId xmlns:a16="http://schemas.microsoft.com/office/drawing/2014/main" id="{324E2657-F169-A9D7-FEC6-F53B2D002A6B}"/>
              </a:ext>
            </a:extLst>
          </p:cNvPr>
          <p:cNvPicPr>
            <a:picLocks noChangeAspect="1"/>
          </p:cNvPicPr>
          <p:nvPr/>
        </p:nvPicPr>
        <p:blipFill>
          <a:blip r:embed="rId3"/>
          <a:stretch>
            <a:fillRect/>
          </a:stretch>
        </p:blipFill>
        <p:spPr>
          <a:xfrm>
            <a:off x="30480" y="113760"/>
            <a:ext cx="5540220" cy="6576630"/>
          </a:xfrm>
          <a:prstGeom prst="rect">
            <a:avLst/>
          </a:prstGeom>
        </p:spPr>
      </p:pic>
      <p:pic>
        <p:nvPicPr>
          <p:cNvPr id="9" name="Picture 8">
            <a:extLst>
              <a:ext uri="{FF2B5EF4-FFF2-40B4-BE49-F238E27FC236}">
                <a16:creationId xmlns:a16="http://schemas.microsoft.com/office/drawing/2014/main" id="{402C980D-8500-11C1-C99E-4FAAF4CD74A7}"/>
              </a:ext>
            </a:extLst>
          </p:cNvPr>
          <p:cNvPicPr>
            <a:picLocks noChangeAspect="1"/>
          </p:cNvPicPr>
          <p:nvPr/>
        </p:nvPicPr>
        <p:blipFill>
          <a:blip r:embed="rId4"/>
          <a:stretch>
            <a:fillRect/>
          </a:stretch>
        </p:blipFill>
        <p:spPr>
          <a:xfrm>
            <a:off x="4183011" y="2820053"/>
            <a:ext cx="5702614" cy="3937805"/>
          </a:xfrm>
          <a:prstGeom prst="rect">
            <a:avLst/>
          </a:prstGeom>
          <a:ln>
            <a:solidFill>
              <a:srgbClr val="0070C0"/>
            </a:solidFill>
          </a:ln>
        </p:spPr>
      </p:pic>
      <p:sp>
        <p:nvSpPr>
          <p:cNvPr id="13" name="TextBox 12">
            <a:extLst>
              <a:ext uri="{FF2B5EF4-FFF2-40B4-BE49-F238E27FC236}">
                <a16:creationId xmlns:a16="http://schemas.microsoft.com/office/drawing/2014/main" id="{0B6DA636-D32B-F810-C8DA-71C40308D788}"/>
              </a:ext>
            </a:extLst>
          </p:cNvPr>
          <p:cNvSpPr txBox="1"/>
          <p:nvPr/>
        </p:nvSpPr>
        <p:spPr>
          <a:xfrm flipH="1">
            <a:off x="9171432" y="6516784"/>
            <a:ext cx="2990088" cy="369332"/>
          </a:xfrm>
          <a:prstGeom prst="rect">
            <a:avLst/>
          </a:prstGeom>
          <a:noFill/>
        </p:spPr>
        <p:txBody>
          <a:bodyPr wrap="square">
            <a:spAutoFit/>
          </a:bodyPr>
          <a:lstStyle/>
          <a:p>
            <a:r>
              <a:rPr lang="en-US" dirty="0"/>
              <a:t>2015T-184. Houghton Library</a:t>
            </a:r>
          </a:p>
        </p:txBody>
      </p:sp>
      <p:cxnSp>
        <p:nvCxnSpPr>
          <p:cNvPr id="10" name="Straight Arrow Connector 9">
            <a:extLst>
              <a:ext uri="{FF2B5EF4-FFF2-40B4-BE49-F238E27FC236}">
                <a16:creationId xmlns:a16="http://schemas.microsoft.com/office/drawing/2014/main" id="{185BDADC-8BAE-D210-091E-FC2428FC1A49}"/>
              </a:ext>
            </a:extLst>
          </p:cNvPr>
          <p:cNvCxnSpPr/>
          <p:nvPr/>
        </p:nvCxnSpPr>
        <p:spPr>
          <a:xfrm flipH="1">
            <a:off x="1730477" y="4011561"/>
            <a:ext cx="806246" cy="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12" name="Straight Arrow Connector 11">
            <a:extLst>
              <a:ext uri="{FF2B5EF4-FFF2-40B4-BE49-F238E27FC236}">
                <a16:creationId xmlns:a16="http://schemas.microsoft.com/office/drawing/2014/main" id="{2D0FE233-A0EC-4116-F296-906FBC6531D8}"/>
              </a:ext>
            </a:extLst>
          </p:cNvPr>
          <p:cNvCxnSpPr/>
          <p:nvPr/>
        </p:nvCxnSpPr>
        <p:spPr>
          <a:xfrm>
            <a:off x="7305368" y="1825625"/>
            <a:ext cx="698090" cy="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15" name="Straight Arrow Connector 14">
            <a:extLst>
              <a:ext uri="{FF2B5EF4-FFF2-40B4-BE49-F238E27FC236}">
                <a16:creationId xmlns:a16="http://schemas.microsoft.com/office/drawing/2014/main" id="{BD760673-97C2-20D1-5282-CAF8C8CD3C8D}"/>
              </a:ext>
            </a:extLst>
          </p:cNvPr>
          <p:cNvCxnSpPr/>
          <p:nvPr/>
        </p:nvCxnSpPr>
        <p:spPr>
          <a:xfrm flipH="1">
            <a:off x="1563329" y="5810865"/>
            <a:ext cx="678426" cy="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6802981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88764-C832-05A2-637F-2E5A513D62EE}"/>
              </a:ext>
            </a:extLst>
          </p:cNvPr>
          <p:cNvSpPr>
            <a:spLocks noGrp="1"/>
          </p:cNvSpPr>
          <p:nvPr>
            <p:ph type="title"/>
          </p:nvPr>
        </p:nvSpPr>
        <p:spPr>
          <a:xfrm>
            <a:off x="10515600" y="91275"/>
            <a:ext cx="1595566" cy="2249589"/>
          </a:xfrm>
        </p:spPr>
        <p:txBody>
          <a:bodyPr>
            <a:normAutofit/>
          </a:bodyPr>
          <a:lstStyle/>
          <a:p>
            <a:pPr algn="r"/>
            <a:r>
              <a:rPr lang="en-US" sz="2800" dirty="0">
                <a:solidFill>
                  <a:schemeClr val="bg1"/>
                </a:solidFill>
              </a:rPr>
              <a:t>Output from the BULK EXCEL UPLOAD</a:t>
            </a:r>
          </a:p>
        </p:txBody>
      </p:sp>
      <p:sp>
        <p:nvSpPr>
          <p:cNvPr id="3" name="Content Placeholder 2">
            <a:extLst>
              <a:ext uri="{FF2B5EF4-FFF2-40B4-BE49-F238E27FC236}">
                <a16:creationId xmlns:a16="http://schemas.microsoft.com/office/drawing/2014/main" id="{ACF37A01-4D0D-3F64-FF1E-1BCEB4FC83C0}"/>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F18EB026-38CD-E092-9435-EF886626A3E2}"/>
              </a:ext>
            </a:extLst>
          </p:cNvPr>
          <p:cNvPicPr>
            <a:picLocks noChangeAspect="1"/>
          </p:cNvPicPr>
          <p:nvPr/>
        </p:nvPicPr>
        <p:blipFill>
          <a:blip r:embed="rId2"/>
          <a:stretch>
            <a:fillRect/>
          </a:stretch>
        </p:blipFill>
        <p:spPr>
          <a:xfrm>
            <a:off x="80833" y="91275"/>
            <a:ext cx="10303133" cy="3810330"/>
          </a:xfrm>
          <a:prstGeom prst="rect">
            <a:avLst/>
          </a:prstGeom>
        </p:spPr>
      </p:pic>
      <p:pic>
        <p:nvPicPr>
          <p:cNvPr id="7" name="Picture 6">
            <a:extLst>
              <a:ext uri="{FF2B5EF4-FFF2-40B4-BE49-F238E27FC236}">
                <a16:creationId xmlns:a16="http://schemas.microsoft.com/office/drawing/2014/main" id="{0796771E-A28E-5584-EAB9-6051DA2B526E}"/>
              </a:ext>
            </a:extLst>
          </p:cNvPr>
          <p:cNvPicPr>
            <a:picLocks noChangeAspect="1"/>
          </p:cNvPicPr>
          <p:nvPr/>
        </p:nvPicPr>
        <p:blipFill>
          <a:blip r:embed="rId3"/>
          <a:stretch>
            <a:fillRect/>
          </a:stretch>
        </p:blipFill>
        <p:spPr>
          <a:xfrm>
            <a:off x="838200" y="3257488"/>
            <a:ext cx="11353800" cy="3600511"/>
          </a:xfrm>
          <a:prstGeom prst="rect">
            <a:avLst/>
          </a:prstGeom>
          <a:ln>
            <a:solidFill>
              <a:srgbClr val="0070C0"/>
            </a:solidFill>
          </a:ln>
        </p:spPr>
      </p:pic>
    </p:spTree>
    <p:extLst>
      <p:ext uri="{BB962C8B-B14F-4D97-AF65-F5344CB8AC3E}">
        <p14:creationId xmlns:p14="http://schemas.microsoft.com/office/powerpoint/2010/main" val="3281774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B594D0D-326F-8C2F-81FC-563F09A8EA99}"/>
              </a:ext>
            </a:extLst>
          </p:cNvPr>
          <p:cNvPicPr>
            <a:picLocks noChangeAspect="1"/>
          </p:cNvPicPr>
          <p:nvPr/>
        </p:nvPicPr>
        <p:blipFill>
          <a:blip r:embed="rId2"/>
          <a:stretch>
            <a:fillRect/>
          </a:stretch>
        </p:blipFill>
        <p:spPr>
          <a:xfrm>
            <a:off x="7056665" y="27491"/>
            <a:ext cx="4969872" cy="6841523"/>
          </a:xfrm>
          <a:prstGeom prst="rect">
            <a:avLst/>
          </a:prstGeom>
        </p:spPr>
      </p:pic>
      <p:sp>
        <p:nvSpPr>
          <p:cNvPr id="2" name="Title 1">
            <a:extLst>
              <a:ext uri="{FF2B5EF4-FFF2-40B4-BE49-F238E27FC236}">
                <a16:creationId xmlns:a16="http://schemas.microsoft.com/office/drawing/2014/main" id="{78520EF0-A37F-861F-8C8A-1B5827F57A52}"/>
              </a:ext>
            </a:extLst>
          </p:cNvPr>
          <p:cNvSpPr>
            <a:spLocks noGrp="1"/>
          </p:cNvSpPr>
          <p:nvPr>
            <p:ph type="title"/>
          </p:nvPr>
        </p:nvSpPr>
        <p:spPr>
          <a:xfrm>
            <a:off x="5135336" y="64634"/>
            <a:ext cx="2033559" cy="2294518"/>
          </a:xfrm>
        </p:spPr>
        <p:txBody>
          <a:bodyPr>
            <a:normAutofit/>
          </a:bodyPr>
          <a:lstStyle/>
          <a:p>
            <a:pPr algn="ctr"/>
            <a:r>
              <a:rPr lang="en-US" sz="2600" dirty="0">
                <a:solidFill>
                  <a:schemeClr val="bg1"/>
                </a:solidFill>
              </a:rPr>
              <a:t>Batch transcription interactive tool, used during scanning</a:t>
            </a:r>
          </a:p>
        </p:txBody>
      </p:sp>
      <p:sp>
        <p:nvSpPr>
          <p:cNvPr id="3" name="Content Placeholder 2">
            <a:extLst>
              <a:ext uri="{FF2B5EF4-FFF2-40B4-BE49-F238E27FC236}">
                <a16:creationId xmlns:a16="http://schemas.microsoft.com/office/drawing/2014/main" id="{61F0DF51-E9EF-11CC-5726-C8B2B557EA18}"/>
              </a:ext>
            </a:extLst>
          </p:cNvPr>
          <p:cNvSpPr>
            <a:spLocks noGrp="1"/>
          </p:cNvSpPr>
          <p:nvPr>
            <p:ph idx="1"/>
          </p:nvPr>
        </p:nvSpPr>
        <p:spPr>
          <a:xfrm>
            <a:off x="9628632" y="6601968"/>
            <a:ext cx="2563368" cy="267044"/>
          </a:xfrm>
        </p:spPr>
        <p:txBody>
          <a:bodyPr>
            <a:normAutofit fontScale="92500" lnSpcReduction="20000"/>
          </a:bodyPr>
          <a:lstStyle/>
          <a:p>
            <a:pPr marL="0" indent="0">
              <a:buNone/>
            </a:pPr>
            <a:r>
              <a:rPr lang="en-US" sz="1600" dirty="0"/>
              <a:t>2015T-290, Houghton Library</a:t>
            </a:r>
          </a:p>
        </p:txBody>
      </p:sp>
      <p:pic>
        <p:nvPicPr>
          <p:cNvPr id="4" name="Picture 3" descr="A screenshot of a computer&#10;&#10;AI-generated content may be incorrect.">
            <a:extLst>
              <a:ext uri="{FF2B5EF4-FFF2-40B4-BE49-F238E27FC236}">
                <a16:creationId xmlns:a16="http://schemas.microsoft.com/office/drawing/2014/main" id="{75ABADAC-A383-139F-78DB-01B6539D2D02}"/>
              </a:ext>
            </a:extLst>
          </p:cNvPr>
          <p:cNvPicPr>
            <a:picLocks noChangeAspect="1"/>
          </p:cNvPicPr>
          <p:nvPr/>
        </p:nvPicPr>
        <p:blipFill>
          <a:blip r:embed="rId3"/>
          <a:stretch>
            <a:fillRect/>
          </a:stretch>
        </p:blipFill>
        <p:spPr>
          <a:xfrm>
            <a:off x="165463" y="64634"/>
            <a:ext cx="5075603" cy="6793366"/>
          </a:xfrm>
          <a:prstGeom prst="rect">
            <a:avLst/>
          </a:prstGeom>
        </p:spPr>
      </p:pic>
    </p:spTree>
    <p:extLst>
      <p:ext uri="{BB962C8B-B14F-4D97-AF65-F5344CB8AC3E}">
        <p14:creationId xmlns:p14="http://schemas.microsoft.com/office/powerpoint/2010/main" val="24930722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41A62-6F4B-9B02-3AB4-2C5856200BB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E946E5C-E555-4ECD-8F64-1158228078F4}"/>
              </a:ext>
            </a:extLst>
          </p:cNvPr>
          <p:cNvSpPr>
            <a:spLocks noGrp="1"/>
          </p:cNvSpPr>
          <p:nvPr>
            <p:ph idx="1"/>
          </p:nvPr>
        </p:nvSpPr>
        <p:spPr>
          <a:xfrm>
            <a:off x="7287768" y="1"/>
            <a:ext cx="4904232" cy="1001485"/>
          </a:xfrm>
        </p:spPr>
        <p:txBody>
          <a:bodyPr/>
          <a:lstStyle/>
          <a:p>
            <a:pPr marL="0" indent="0" algn="r">
              <a:buNone/>
            </a:pPr>
            <a:r>
              <a:rPr lang="en-US" dirty="0">
                <a:solidFill>
                  <a:schemeClr val="bg1"/>
                </a:solidFill>
              </a:rPr>
              <a:t>Date estimation based on publisher’s address</a:t>
            </a:r>
          </a:p>
        </p:txBody>
      </p:sp>
      <p:pic>
        <p:nvPicPr>
          <p:cNvPr id="4" name="Picture 3" descr="A screenshot of a computer&#10;&#10;AI-generated content may be incorrect.">
            <a:extLst>
              <a:ext uri="{FF2B5EF4-FFF2-40B4-BE49-F238E27FC236}">
                <a16:creationId xmlns:a16="http://schemas.microsoft.com/office/drawing/2014/main" id="{9E0AA2BC-E2E9-2760-7AE5-9D4FC8BBDCF7}"/>
              </a:ext>
            </a:extLst>
          </p:cNvPr>
          <p:cNvPicPr>
            <a:picLocks noChangeAspect="1"/>
          </p:cNvPicPr>
          <p:nvPr/>
        </p:nvPicPr>
        <p:blipFill>
          <a:blip r:embed="rId2"/>
          <a:stretch>
            <a:fillRect/>
          </a:stretch>
        </p:blipFill>
        <p:spPr>
          <a:xfrm>
            <a:off x="106680" y="187779"/>
            <a:ext cx="6703895" cy="5668735"/>
          </a:xfrm>
          <a:prstGeom prst="rect">
            <a:avLst/>
          </a:prstGeom>
        </p:spPr>
      </p:pic>
      <p:pic>
        <p:nvPicPr>
          <p:cNvPr id="5" name="Picture 4" descr="A screenshot of a computer&#10;&#10;AI-generated content may be incorrect.">
            <a:extLst>
              <a:ext uri="{FF2B5EF4-FFF2-40B4-BE49-F238E27FC236}">
                <a16:creationId xmlns:a16="http://schemas.microsoft.com/office/drawing/2014/main" id="{8260B376-6616-47BE-14DF-A01717158E11}"/>
              </a:ext>
            </a:extLst>
          </p:cNvPr>
          <p:cNvPicPr>
            <a:picLocks noChangeAspect="1"/>
          </p:cNvPicPr>
          <p:nvPr/>
        </p:nvPicPr>
        <p:blipFill>
          <a:blip r:embed="rId3"/>
          <a:stretch>
            <a:fillRect/>
          </a:stretch>
        </p:blipFill>
        <p:spPr>
          <a:xfrm>
            <a:off x="5293881" y="1001486"/>
            <a:ext cx="6759254" cy="5668735"/>
          </a:xfrm>
          <a:prstGeom prst="rect">
            <a:avLst/>
          </a:prstGeom>
          <a:ln>
            <a:solidFill>
              <a:srgbClr val="00B0F0"/>
            </a:solidFill>
          </a:ln>
        </p:spPr>
      </p:pic>
    </p:spTree>
    <p:extLst>
      <p:ext uri="{BB962C8B-B14F-4D97-AF65-F5344CB8AC3E}">
        <p14:creationId xmlns:p14="http://schemas.microsoft.com/office/powerpoint/2010/main" val="2997950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FBC22-EF0C-A169-C613-3A563EAB4AB2}"/>
              </a:ext>
            </a:extLst>
          </p:cNvPr>
          <p:cNvSpPr>
            <a:spLocks noGrp="1"/>
          </p:cNvSpPr>
          <p:nvPr>
            <p:ph type="title"/>
          </p:nvPr>
        </p:nvSpPr>
        <p:spPr>
          <a:xfrm>
            <a:off x="0" y="0"/>
            <a:ext cx="11353800" cy="677373"/>
          </a:xfrm>
        </p:spPr>
        <p:txBody>
          <a:bodyPr>
            <a:normAutofit/>
          </a:bodyPr>
          <a:lstStyle/>
          <a:p>
            <a:r>
              <a:rPr lang="en-US" sz="3800" dirty="0">
                <a:solidFill>
                  <a:schemeClr val="bg1"/>
                </a:solidFill>
              </a:rPr>
              <a:t>Batch transcription with plate number</a:t>
            </a:r>
          </a:p>
        </p:txBody>
      </p:sp>
      <p:sp>
        <p:nvSpPr>
          <p:cNvPr id="3" name="Content Placeholder 2">
            <a:extLst>
              <a:ext uri="{FF2B5EF4-FFF2-40B4-BE49-F238E27FC236}">
                <a16:creationId xmlns:a16="http://schemas.microsoft.com/office/drawing/2014/main" id="{6DBA8DBA-9B94-6D8F-C269-2818FC58767C}"/>
              </a:ext>
            </a:extLst>
          </p:cNvPr>
          <p:cNvSpPr>
            <a:spLocks noGrp="1"/>
          </p:cNvSpPr>
          <p:nvPr>
            <p:ph idx="1"/>
          </p:nvPr>
        </p:nvSpPr>
        <p:spPr/>
        <p:txBody>
          <a:bodyPr/>
          <a:lstStyle/>
          <a:p>
            <a:endParaRPr lang="en-US"/>
          </a:p>
        </p:txBody>
      </p:sp>
      <p:pic>
        <p:nvPicPr>
          <p:cNvPr id="4" name="Picture 3" descr="A screenshot of a computer&#10;&#10;AI-generated content may be incorrect.">
            <a:extLst>
              <a:ext uri="{FF2B5EF4-FFF2-40B4-BE49-F238E27FC236}">
                <a16:creationId xmlns:a16="http://schemas.microsoft.com/office/drawing/2014/main" id="{9FBD9362-83D9-EDDC-C942-2EF74F125591}"/>
              </a:ext>
            </a:extLst>
          </p:cNvPr>
          <p:cNvPicPr>
            <a:picLocks noChangeAspect="1"/>
          </p:cNvPicPr>
          <p:nvPr/>
        </p:nvPicPr>
        <p:blipFill>
          <a:blip r:embed="rId2"/>
          <a:stretch>
            <a:fillRect/>
          </a:stretch>
        </p:blipFill>
        <p:spPr>
          <a:xfrm>
            <a:off x="65586" y="840941"/>
            <a:ext cx="8294370" cy="5806964"/>
          </a:xfrm>
          <a:prstGeom prst="rect">
            <a:avLst/>
          </a:prstGeom>
        </p:spPr>
      </p:pic>
      <p:pic>
        <p:nvPicPr>
          <p:cNvPr id="6" name="Picture 5">
            <a:extLst>
              <a:ext uri="{FF2B5EF4-FFF2-40B4-BE49-F238E27FC236}">
                <a16:creationId xmlns:a16="http://schemas.microsoft.com/office/drawing/2014/main" id="{7472BF2F-644B-6A7D-68F3-3D2F2C6A6B56}"/>
              </a:ext>
            </a:extLst>
          </p:cNvPr>
          <p:cNvPicPr>
            <a:picLocks noChangeAspect="1"/>
          </p:cNvPicPr>
          <p:nvPr/>
        </p:nvPicPr>
        <p:blipFill>
          <a:blip r:embed="rId3"/>
          <a:stretch>
            <a:fillRect/>
          </a:stretch>
        </p:blipFill>
        <p:spPr>
          <a:xfrm>
            <a:off x="7587342" y="46526"/>
            <a:ext cx="4474029" cy="6764947"/>
          </a:xfrm>
          <a:prstGeom prst="rect">
            <a:avLst/>
          </a:prstGeom>
        </p:spPr>
      </p:pic>
    </p:spTree>
    <p:extLst>
      <p:ext uri="{BB962C8B-B14F-4D97-AF65-F5344CB8AC3E}">
        <p14:creationId xmlns:p14="http://schemas.microsoft.com/office/powerpoint/2010/main" val="31856504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D1FFC-B7F8-FE1F-2532-2366D1601AE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DC91462-93E6-7AA9-3C72-D964E9EBA37F}"/>
              </a:ext>
            </a:extLst>
          </p:cNvPr>
          <p:cNvSpPr>
            <a:spLocks noGrp="1"/>
          </p:cNvSpPr>
          <p:nvPr>
            <p:ph idx="1"/>
          </p:nvPr>
        </p:nvSpPr>
        <p:spPr>
          <a:xfrm>
            <a:off x="7205472" y="4654296"/>
            <a:ext cx="4790584" cy="1838578"/>
          </a:xfrm>
        </p:spPr>
        <p:txBody>
          <a:bodyPr/>
          <a:lstStyle/>
          <a:p>
            <a:pPr marL="0" indent="0">
              <a:buNone/>
            </a:pPr>
            <a:r>
              <a:rPr lang="en-US" dirty="0">
                <a:solidFill>
                  <a:schemeClr val="bg1"/>
                </a:solidFill>
              </a:rPr>
              <a:t>Date estimation based on plate number grid in IMSLP Publishers’ Wiki</a:t>
            </a:r>
          </a:p>
        </p:txBody>
      </p:sp>
      <p:pic>
        <p:nvPicPr>
          <p:cNvPr id="4" name="Picture 3" descr="A screenshot of a computer&#10;&#10;AI-generated content may be incorrect.">
            <a:extLst>
              <a:ext uri="{FF2B5EF4-FFF2-40B4-BE49-F238E27FC236}">
                <a16:creationId xmlns:a16="http://schemas.microsoft.com/office/drawing/2014/main" id="{E9E5B7E6-F885-A3CE-5220-E0BDE733C0F1}"/>
              </a:ext>
            </a:extLst>
          </p:cNvPr>
          <p:cNvPicPr>
            <a:picLocks noChangeAspect="1"/>
          </p:cNvPicPr>
          <p:nvPr/>
        </p:nvPicPr>
        <p:blipFill>
          <a:blip r:embed="rId2"/>
          <a:stretch>
            <a:fillRect/>
          </a:stretch>
        </p:blipFill>
        <p:spPr>
          <a:xfrm>
            <a:off x="98297" y="168402"/>
            <a:ext cx="6662925" cy="6598158"/>
          </a:xfrm>
          <a:prstGeom prst="rect">
            <a:avLst/>
          </a:prstGeom>
        </p:spPr>
      </p:pic>
      <p:pic>
        <p:nvPicPr>
          <p:cNvPr id="6" name="Picture 5">
            <a:extLst>
              <a:ext uri="{FF2B5EF4-FFF2-40B4-BE49-F238E27FC236}">
                <a16:creationId xmlns:a16="http://schemas.microsoft.com/office/drawing/2014/main" id="{4B23D315-7B49-03A0-7FF2-919479DE4A0B}"/>
              </a:ext>
            </a:extLst>
          </p:cNvPr>
          <p:cNvPicPr>
            <a:picLocks noChangeAspect="1"/>
          </p:cNvPicPr>
          <p:nvPr/>
        </p:nvPicPr>
        <p:blipFill>
          <a:blip r:embed="rId3"/>
          <a:stretch>
            <a:fillRect/>
          </a:stretch>
        </p:blipFill>
        <p:spPr>
          <a:xfrm>
            <a:off x="4441372" y="158570"/>
            <a:ext cx="7652332" cy="3851362"/>
          </a:xfrm>
          <a:prstGeom prst="rect">
            <a:avLst/>
          </a:prstGeom>
          <a:ln>
            <a:solidFill>
              <a:srgbClr val="0070C0"/>
            </a:solidFill>
          </a:ln>
        </p:spPr>
      </p:pic>
      <p:cxnSp>
        <p:nvCxnSpPr>
          <p:cNvPr id="7" name="Straight Arrow Connector 6">
            <a:extLst>
              <a:ext uri="{FF2B5EF4-FFF2-40B4-BE49-F238E27FC236}">
                <a16:creationId xmlns:a16="http://schemas.microsoft.com/office/drawing/2014/main" id="{1A6071D2-305A-6199-59C5-C3046DF2DA04}"/>
              </a:ext>
            </a:extLst>
          </p:cNvPr>
          <p:cNvCxnSpPr/>
          <p:nvPr/>
        </p:nvCxnSpPr>
        <p:spPr>
          <a:xfrm flipH="1">
            <a:off x="5132439" y="3057832"/>
            <a:ext cx="363793" cy="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9" name="Straight Arrow Connector 8">
            <a:extLst>
              <a:ext uri="{FF2B5EF4-FFF2-40B4-BE49-F238E27FC236}">
                <a16:creationId xmlns:a16="http://schemas.microsoft.com/office/drawing/2014/main" id="{B93D5A5B-978E-3F92-54F9-5241FE86B184}"/>
              </a:ext>
            </a:extLst>
          </p:cNvPr>
          <p:cNvCxnSpPr/>
          <p:nvPr/>
        </p:nvCxnSpPr>
        <p:spPr>
          <a:xfrm flipH="1">
            <a:off x="4896465" y="3608439"/>
            <a:ext cx="599767" cy="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11" name="Straight Connector 10">
            <a:extLst>
              <a:ext uri="{FF2B5EF4-FFF2-40B4-BE49-F238E27FC236}">
                <a16:creationId xmlns:a16="http://schemas.microsoft.com/office/drawing/2014/main" id="{F561F29F-2BEC-CF92-3C00-835B65F64CD1}"/>
              </a:ext>
            </a:extLst>
          </p:cNvPr>
          <p:cNvCxnSpPr/>
          <p:nvPr/>
        </p:nvCxnSpPr>
        <p:spPr>
          <a:xfrm>
            <a:off x="3529781" y="4345858"/>
            <a:ext cx="2566219" cy="0"/>
          </a:xfrm>
          <a:prstGeom prst="line">
            <a:avLst/>
          </a:prstGeom>
        </p:spPr>
        <p:style>
          <a:lnRef idx="1">
            <a:schemeClr val="accent2"/>
          </a:lnRef>
          <a:fillRef idx="0">
            <a:schemeClr val="accent2"/>
          </a:fillRef>
          <a:effectRef idx="0">
            <a:schemeClr val="accent2"/>
          </a:effectRef>
          <a:fontRef idx="minor">
            <a:schemeClr val="tx1"/>
          </a:fontRef>
        </p:style>
      </p:cxnSp>
      <p:cxnSp>
        <p:nvCxnSpPr>
          <p:cNvPr id="13" name="Straight Arrow Connector 12">
            <a:extLst>
              <a:ext uri="{FF2B5EF4-FFF2-40B4-BE49-F238E27FC236}">
                <a16:creationId xmlns:a16="http://schemas.microsoft.com/office/drawing/2014/main" id="{6CC03DFF-9E97-8233-9A1D-A1FB605894CE}"/>
              </a:ext>
            </a:extLst>
          </p:cNvPr>
          <p:cNvCxnSpPr/>
          <p:nvPr/>
        </p:nvCxnSpPr>
        <p:spPr>
          <a:xfrm flipH="1">
            <a:off x="2133600" y="2212258"/>
            <a:ext cx="786581" cy="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15" name="Straight Arrow Connector 14">
            <a:extLst>
              <a:ext uri="{FF2B5EF4-FFF2-40B4-BE49-F238E27FC236}">
                <a16:creationId xmlns:a16="http://schemas.microsoft.com/office/drawing/2014/main" id="{5295F5E8-C477-B881-C81C-A9F274F05724}"/>
              </a:ext>
            </a:extLst>
          </p:cNvPr>
          <p:cNvCxnSpPr/>
          <p:nvPr/>
        </p:nvCxnSpPr>
        <p:spPr>
          <a:xfrm flipH="1">
            <a:off x="8760542" y="2497394"/>
            <a:ext cx="1012723" cy="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42777461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6F382-2821-5D3C-A78E-F3EC90F6FB0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626C3F7-B4D0-5D71-EEA3-85C4CFA96EAD}"/>
              </a:ext>
            </a:extLst>
          </p:cNvPr>
          <p:cNvSpPr>
            <a:spLocks noGrp="1"/>
          </p:cNvSpPr>
          <p:nvPr>
            <p:ph idx="1"/>
          </p:nvPr>
        </p:nvSpPr>
        <p:spPr/>
        <p:txBody>
          <a:bodyPr>
            <a:normAutofit/>
          </a:bodyPr>
          <a:lstStyle/>
          <a:p>
            <a:r>
              <a:rPr lang="en-US" sz="7200" dirty="0">
                <a:solidFill>
                  <a:srgbClr val="FFC000"/>
                </a:solidFill>
              </a:rPr>
              <a:t>Over to Femi!</a:t>
            </a:r>
          </a:p>
        </p:txBody>
      </p:sp>
    </p:spTree>
    <p:extLst>
      <p:ext uri="{BB962C8B-B14F-4D97-AF65-F5344CB8AC3E}">
        <p14:creationId xmlns:p14="http://schemas.microsoft.com/office/powerpoint/2010/main" val="40428038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22D59-126F-4824-BBB5-063ED00106DD}"/>
              </a:ext>
            </a:extLst>
          </p:cNvPr>
          <p:cNvSpPr>
            <a:spLocks noGrp="1"/>
          </p:cNvSpPr>
          <p:nvPr>
            <p:ph type="title"/>
          </p:nvPr>
        </p:nvSpPr>
        <p:spPr>
          <a:xfrm>
            <a:off x="831850" y="265472"/>
            <a:ext cx="10515600" cy="3163528"/>
          </a:xfrm>
        </p:spPr>
        <p:txBody>
          <a:bodyPr>
            <a:normAutofit/>
          </a:bodyPr>
          <a:lstStyle/>
          <a:p>
            <a:pPr algn="ctr"/>
            <a:r>
              <a:rPr lang="en-US" sz="6600">
                <a:solidFill>
                  <a:schemeClr val="bg1"/>
                </a:solidFill>
              </a:rPr>
              <a:t>Questions?</a:t>
            </a:r>
            <a:br>
              <a:rPr lang="en-US" sz="6600">
                <a:solidFill>
                  <a:schemeClr val="bg1"/>
                </a:solidFill>
              </a:rPr>
            </a:br>
            <a:r>
              <a:rPr lang="en-US" sz="6600">
                <a:solidFill>
                  <a:schemeClr val="accent5"/>
                </a:solidFill>
              </a:rPr>
              <a:t>cawelti@fas.harvard.edu</a:t>
            </a:r>
          </a:p>
        </p:txBody>
      </p:sp>
      <p:pic>
        <p:nvPicPr>
          <p:cNvPr id="3" name="Picture 2">
            <a:extLst>
              <a:ext uri="{FF2B5EF4-FFF2-40B4-BE49-F238E27FC236}">
                <a16:creationId xmlns:a16="http://schemas.microsoft.com/office/drawing/2014/main" id="{CC8F21F4-92D3-46A6-923E-D3676050EC0D}"/>
              </a:ext>
            </a:extLst>
          </p:cNvPr>
          <p:cNvPicPr>
            <a:picLocks noChangeAspect="1"/>
          </p:cNvPicPr>
          <p:nvPr/>
        </p:nvPicPr>
        <p:blipFill>
          <a:blip r:embed="rId2"/>
          <a:stretch>
            <a:fillRect/>
          </a:stretch>
        </p:blipFill>
        <p:spPr>
          <a:xfrm>
            <a:off x="4564625" y="5235677"/>
            <a:ext cx="3062749" cy="1356851"/>
          </a:xfrm>
          <a:prstGeom prst="rect">
            <a:avLst/>
          </a:prstGeom>
        </p:spPr>
      </p:pic>
    </p:spTree>
    <p:extLst>
      <p:ext uri="{BB962C8B-B14F-4D97-AF65-F5344CB8AC3E}">
        <p14:creationId xmlns:p14="http://schemas.microsoft.com/office/powerpoint/2010/main" val="16858817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435</TotalTime>
  <Words>1560</Words>
  <Application>Microsoft Office PowerPoint</Application>
  <PresentationFormat>Widescreen</PresentationFormat>
  <Paragraphs>84</Paragraphs>
  <Slides>18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Calibri Light</vt:lpstr>
      <vt:lpstr>Times New Roman</vt:lpstr>
      <vt:lpstr>Office Theme</vt:lpstr>
      <vt:lpstr>Dating the Undated: New Dating Resources for 18-19th Century Music</vt:lpstr>
      <vt:lpstr>What’s this all about then?</vt:lpstr>
      <vt:lpstr>Traditional music dating resources</vt:lpstr>
      <vt:lpstr>Printed resources:</vt:lpstr>
      <vt:lpstr>Online resources:</vt:lpstr>
      <vt:lpstr>Stationers’ Hall legacy: Early British Legal Deposit Music:</vt:lpstr>
      <vt:lpstr>BUT THIS IS THE AGE OF AI!</vt:lpstr>
      <vt:lpstr>Then along came FEMI OSITADE!</vt:lpstr>
      <vt:lpstr>Looking up individual dates: IMSLP Publishers’ Wiki</vt:lpstr>
      <vt:lpstr>Batch transcription we'll look at later</vt:lpstr>
      <vt:lpstr>Publisher address to IMSLP PublisherWiki to “Review mode” results</vt:lpstr>
      <vt:lpstr>Output from the BULK EXCEL UPLOAD</vt:lpstr>
      <vt:lpstr>Batch transcription interactive tool, used during scanning</vt:lpstr>
      <vt:lpstr>PowerPoint Presentation</vt:lpstr>
      <vt:lpstr>Batch transcription with plate number</vt:lpstr>
      <vt:lpstr>PowerPoint Presentation</vt:lpstr>
      <vt:lpstr>PowerPoint Presentation</vt:lpstr>
      <vt:lpstr>Questions? cawelti@fas.harvard.edu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Andrea</dc:creator>
  <cp:lastModifiedBy>Emily Colucci</cp:lastModifiedBy>
  <cp:revision>8</cp:revision>
  <dcterms:created xsi:type="dcterms:W3CDTF">2020-04-14T17:09:59Z</dcterms:created>
  <dcterms:modified xsi:type="dcterms:W3CDTF">2025-11-15T15:21:04Z</dcterms:modified>
</cp:coreProperties>
</file>