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3"/>
  </p:notesMasterIdLst>
  <p:sldIdLst>
    <p:sldId id="256" r:id="rId2"/>
    <p:sldId id="267" r:id="rId3"/>
    <p:sldId id="258" r:id="rId4"/>
    <p:sldId id="273" r:id="rId5"/>
    <p:sldId id="259" r:id="rId6"/>
    <p:sldId id="260" r:id="rId7"/>
    <p:sldId id="278" r:id="rId8"/>
    <p:sldId id="275" r:id="rId9"/>
    <p:sldId id="276" r:id="rId10"/>
    <p:sldId id="261" r:id="rId11"/>
    <p:sldId id="268" r:id="rId12"/>
    <p:sldId id="262" r:id="rId13"/>
    <p:sldId id="270" r:id="rId14"/>
    <p:sldId id="271" r:id="rId15"/>
    <p:sldId id="272" r:id="rId16"/>
    <p:sldId id="264" r:id="rId17"/>
    <p:sldId id="279" r:id="rId18"/>
    <p:sldId id="265" r:id="rId19"/>
    <p:sldId id="281" r:id="rId20"/>
    <p:sldId id="263" r:id="rId21"/>
    <p:sldId id="27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76"/>
    <p:restoredTop sz="94762"/>
  </p:normalViewPr>
  <p:slideViewPr>
    <p:cSldViewPr snapToGrid="0" snapToObjects="1">
      <p:cViewPr varScale="1">
        <p:scale>
          <a:sx n="117" d="100"/>
          <a:sy n="117" d="100"/>
        </p:scale>
        <p:origin x="221"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360E22-E31F-404E-B36E-1F82C823F195}" type="datetimeFigureOut">
              <a:rPr lang="en-US" smtClean="0"/>
              <a:t>11/21/2025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93E5AE-4A39-004D-BAA7-DF7635BD8DB0}" type="slidenum">
              <a:rPr lang="en-US" smtClean="0"/>
              <a:t>‹#›</a:t>
            </a:fld>
            <a:endParaRPr lang="en-US"/>
          </a:p>
        </p:txBody>
      </p:sp>
    </p:spTree>
    <p:extLst>
      <p:ext uri="{BB962C8B-B14F-4D97-AF65-F5344CB8AC3E}">
        <p14:creationId xmlns:p14="http://schemas.microsoft.com/office/powerpoint/2010/main" val="408289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Paternal line in Prague at least as early as late sixteenth century</a:t>
            </a:r>
          </a:p>
        </p:txBody>
      </p:sp>
      <p:sp>
        <p:nvSpPr>
          <p:cNvPr id="4" name="Slide Number Placeholder 3"/>
          <p:cNvSpPr>
            <a:spLocks noGrp="1"/>
          </p:cNvSpPr>
          <p:nvPr>
            <p:ph type="sldNum" sz="quarter" idx="5"/>
          </p:nvPr>
        </p:nvSpPr>
        <p:spPr/>
        <p:txBody>
          <a:bodyPr/>
          <a:lstStyle/>
          <a:p>
            <a:fld id="{4F93E5AE-4A39-004D-BAA7-DF7635BD8DB0}" type="slidenum">
              <a:rPr lang="en-US" smtClean="0"/>
              <a:t>10</a:t>
            </a:fld>
            <a:endParaRPr lang="en-US"/>
          </a:p>
        </p:txBody>
      </p:sp>
    </p:spTree>
    <p:extLst>
      <p:ext uri="{BB962C8B-B14F-4D97-AF65-F5344CB8AC3E}">
        <p14:creationId xmlns:p14="http://schemas.microsoft.com/office/powerpoint/2010/main" val="1004113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11/21/2025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DCB98-2562-D549-B7B5-F786D7C002FF}"/>
              </a:ext>
            </a:extLst>
          </p:cNvPr>
          <p:cNvSpPr>
            <a:spLocks noGrp="1"/>
          </p:cNvSpPr>
          <p:nvPr>
            <p:ph type="ctrTitle"/>
          </p:nvPr>
        </p:nvSpPr>
        <p:spPr/>
        <p:txBody>
          <a:bodyPr/>
          <a:lstStyle/>
          <a:p>
            <a:r>
              <a:rPr lang="en-US" dirty="0"/>
              <a:t>Out of Prague: Jewish Emancipation and the Rise of the Jewish Piano Virtuoso </a:t>
            </a:r>
          </a:p>
        </p:txBody>
      </p:sp>
      <p:sp>
        <p:nvSpPr>
          <p:cNvPr id="3" name="Subtitle 2">
            <a:extLst>
              <a:ext uri="{FF2B5EF4-FFF2-40B4-BE49-F238E27FC236}">
                <a16:creationId xmlns:a16="http://schemas.microsoft.com/office/drawing/2014/main" id="{6ABA54CA-8988-D84A-A2AD-54BA4FBEF6FF}"/>
              </a:ext>
            </a:extLst>
          </p:cNvPr>
          <p:cNvSpPr>
            <a:spLocks noGrp="1"/>
          </p:cNvSpPr>
          <p:nvPr>
            <p:ph type="subTitle" idx="1"/>
          </p:nvPr>
        </p:nvSpPr>
        <p:spPr>
          <a:xfrm>
            <a:off x="1507066" y="4050832"/>
            <a:ext cx="7952244" cy="1982105"/>
          </a:xfrm>
        </p:spPr>
        <p:txBody>
          <a:bodyPr>
            <a:normAutofit/>
          </a:bodyPr>
          <a:lstStyle/>
          <a:p>
            <a:r>
              <a:rPr lang="en-US" dirty="0"/>
              <a:t>Tom Moore</a:t>
            </a:r>
          </a:p>
          <a:p>
            <a:r>
              <a:rPr lang="en-US"/>
              <a:t>Fall 2025</a:t>
            </a:r>
            <a:endParaRPr lang="en-US" dirty="0"/>
          </a:p>
        </p:txBody>
      </p:sp>
    </p:spTree>
    <p:extLst>
      <p:ext uri="{BB962C8B-B14F-4D97-AF65-F5344CB8AC3E}">
        <p14:creationId xmlns:p14="http://schemas.microsoft.com/office/powerpoint/2010/main" val="1559853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C60A-4758-6347-BA2A-11F742A128D6}"/>
              </a:ext>
            </a:extLst>
          </p:cNvPr>
          <p:cNvSpPr>
            <a:spLocks noGrp="1"/>
          </p:cNvSpPr>
          <p:nvPr>
            <p:ph type="title"/>
          </p:nvPr>
        </p:nvSpPr>
        <p:spPr/>
        <p:txBody>
          <a:bodyPr/>
          <a:lstStyle/>
          <a:p>
            <a:r>
              <a:rPr lang="en-US" dirty="0"/>
              <a:t>Jews and Judaism in the music-historical literature</a:t>
            </a:r>
          </a:p>
        </p:txBody>
      </p:sp>
      <p:sp>
        <p:nvSpPr>
          <p:cNvPr id="3" name="Content Placeholder 2">
            <a:extLst>
              <a:ext uri="{FF2B5EF4-FFF2-40B4-BE49-F238E27FC236}">
                <a16:creationId xmlns:a16="http://schemas.microsoft.com/office/drawing/2014/main" id="{0F112F49-578F-9F4D-A5F8-EFFD103E8BDB}"/>
              </a:ext>
            </a:extLst>
          </p:cNvPr>
          <p:cNvSpPr>
            <a:spLocks noGrp="1"/>
          </p:cNvSpPr>
          <p:nvPr>
            <p:ph idx="1"/>
          </p:nvPr>
        </p:nvSpPr>
        <p:spPr>
          <a:xfrm>
            <a:off x="677334" y="2181137"/>
            <a:ext cx="8596668" cy="3880773"/>
          </a:xfrm>
        </p:spPr>
        <p:txBody>
          <a:bodyPr>
            <a:normAutofit fontScale="85000" lnSpcReduction="10000"/>
          </a:bodyPr>
          <a:lstStyle/>
          <a:p>
            <a:r>
              <a:rPr lang="en-US" dirty="0"/>
              <a:t>Jewish composer/Jewish musician is not a significant category within the standard musical encyclopedias and dictionaries</a:t>
            </a:r>
          </a:p>
          <a:p>
            <a:r>
              <a:rPr lang="en-US" dirty="0"/>
              <a:t>Even in 2023 major music </a:t>
            </a:r>
            <a:r>
              <a:rPr lang="en-US" dirty="0" err="1"/>
              <a:t>encylopedias</a:t>
            </a:r>
            <a:r>
              <a:rPr lang="en-US" dirty="0"/>
              <a:t> (Grove) consider Jewish identity to be irrelevant/private/personal (in comparison with sexual identity/national identity/racial identity), and is intentionally suppressed</a:t>
            </a:r>
          </a:p>
          <a:p>
            <a:r>
              <a:rPr lang="en-US" dirty="0"/>
              <a:t>Grove’s approach: “Five of the greatest Jewish-born composers of the Romantic era came from culturally Jewish backgrounds and clearly identified themselves as Jews: Meyerbeer (1791–1864), Halévy (1799–1862), Mendelssohn (1809–47), Offenbach (1819–80) and Mahler (1860–1911). But were there any traits in their works that could be described as distinctly Jewish? Were there any conscious or subconscious reminiscences of traditional elements from childhood?”</a:t>
            </a:r>
          </a:p>
          <a:p>
            <a:r>
              <a:rPr lang="en-US" dirty="0"/>
              <a:t>Very few books, studies, etc. about Jewish composers in general – one exception is Jewry in Music – Entry to the Profession from the Enlightenment to Wagner (David Conway, 2012)</a:t>
            </a:r>
          </a:p>
          <a:p>
            <a:r>
              <a:rPr lang="en-US" dirty="0"/>
              <a:t>Conway addresses Western Europe only (Netherlands, England, Austria, Germany, France - but not Czechia, Slovakia, Poland, Ukraine, Russia, etc.) </a:t>
            </a:r>
          </a:p>
        </p:txBody>
      </p:sp>
    </p:spTree>
    <p:extLst>
      <p:ext uri="{BB962C8B-B14F-4D97-AF65-F5344CB8AC3E}">
        <p14:creationId xmlns:p14="http://schemas.microsoft.com/office/powerpoint/2010/main" val="2914976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D0E12-2D91-5649-ADC5-C2EEE1D1B55B}"/>
              </a:ext>
            </a:extLst>
          </p:cNvPr>
          <p:cNvSpPr>
            <a:spLocks noGrp="1"/>
          </p:cNvSpPr>
          <p:nvPr>
            <p:ph type="title"/>
          </p:nvPr>
        </p:nvSpPr>
        <p:spPr/>
        <p:txBody>
          <a:bodyPr/>
          <a:lstStyle/>
          <a:p>
            <a:r>
              <a:rPr lang="en-US" dirty="0"/>
              <a:t>Prague as a multicultural city</a:t>
            </a:r>
          </a:p>
        </p:txBody>
      </p:sp>
      <p:sp>
        <p:nvSpPr>
          <p:cNvPr id="3" name="Content Placeholder 2">
            <a:extLst>
              <a:ext uri="{FF2B5EF4-FFF2-40B4-BE49-F238E27FC236}">
                <a16:creationId xmlns:a16="http://schemas.microsoft.com/office/drawing/2014/main" id="{4BBCBEB9-4446-3046-9967-58E0C3F4BB9F}"/>
              </a:ext>
            </a:extLst>
          </p:cNvPr>
          <p:cNvSpPr>
            <a:spLocks noGrp="1"/>
          </p:cNvSpPr>
          <p:nvPr>
            <p:ph idx="1"/>
          </p:nvPr>
        </p:nvSpPr>
        <p:spPr/>
        <p:txBody>
          <a:bodyPr>
            <a:normAutofit fontScale="92500"/>
          </a:bodyPr>
          <a:lstStyle/>
          <a:p>
            <a:r>
              <a:rPr lang="en-US" dirty="0"/>
              <a:t>Jews are 30 percent of the population of Prague in the 17</a:t>
            </a:r>
            <a:r>
              <a:rPr lang="en-US" baseline="30000" dirty="0"/>
              <a:t>th</a:t>
            </a:r>
            <a:r>
              <a:rPr lang="en-US" dirty="0"/>
              <a:t> century</a:t>
            </a:r>
          </a:p>
          <a:p>
            <a:r>
              <a:rPr lang="en-US" dirty="0"/>
              <a:t>Jews make up one-quarter of the population of Prague in the early 18</a:t>
            </a:r>
            <a:r>
              <a:rPr lang="en-US" baseline="30000" dirty="0"/>
              <a:t>th</a:t>
            </a:r>
            <a:r>
              <a:rPr lang="en-US" dirty="0"/>
              <a:t> century</a:t>
            </a:r>
          </a:p>
          <a:p>
            <a:r>
              <a:rPr lang="en-US" dirty="0"/>
              <a:t>Jews expelled from Prague under Maria Theresa, 1745-1748</a:t>
            </a:r>
          </a:p>
          <a:p>
            <a:r>
              <a:rPr lang="en-US" dirty="0"/>
              <a:t>Edict of Toleration, Joseph II, 1781</a:t>
            </a:r>
          </a:p>
          <a:p>
            <a:r>
              <a:rPr lang="en-US" dirty="0" err="1"/>
              <a:t>Josefov</a:t>
            </a:r>
            <a:r>
              <a:rPr lang="en-US" dirty="0"/>
              <a:t> – Josefstadt (named for Joseph II) (Jewish neighborhood) </a:t>
            </a:r>
          </a:p>
          <a:p>
            <a:r>
              <a:rPr lang="en-US" dirty="0"/>
              <a:t>Prague – 9500 Jews in 1750 (second in northern Europe after Amsterdam with 20,000)</a:t>
            </a:r>
          </a:p>
          <a:p>
            <a:r>
              <a:rPr lang="en-US" dirty="0"/>
              <a:t>Most prestigious institutions in Prague ca. 1800 dominated by the German-speaking population</a:t>
            </a:r>
          </a:p>
          <a:p>
            <a:r>
              <a:rPr lang="en-US" dirty="0"/>
              <a:t>This had been the case since the rule of Bohemia from Vienna by the Hapsburgs after the defeat of the Czechs at the Battle of White Mountain</a:t>
            </a:r>
          </a:p>
          <a:p>
            <a:endParaRPr lang="en-US" dirty="0"/>
          </a:p>
        </p:txBody>
      </p:sp>
    </p:spTree>
    <p:extLst>
      <p:ext uri="{BB962C8B-B14F-4D97-AF65-F5344CB8AC3E}">
        <p14:creationId xmlns:p14="http://schemas.microsoft.com/office/powerpoint/2010/main" val="4042335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B6B5B-1A85-E149-945A-0D3F1209F62B}"/>
              </a:ext>
            </a:extLst>
          </p:cNvPr>
          <p:cNvSpPr>
            <a:spLocks noGrp="1"/>
          </p:cNvSpPr>
          <p:nvPr>
            <p:ph type="title"/>
          </p:nvPr>
        </p:nvSpPr>
        <p:spPr/>
        <p:txBody>
          <a:bodyPr/>
          <a:lstStyle/>
          <a:p>
            <a:r>
              <a:rPr lang="en-US" dirty="0"/>
              <a:t>Prague as a multi-cultural city, II</a:t>
            </a:r>
          </a:p>
        </p:txBody>
      </p:sp>
      <p:sp>
        <p:nvSpPr>
          <p:cNvPr id="3" name="Content Placeholder 2">
            <a:extLst>
              <a:ext uri="{FF2B5EF4-FFF2-40B4-BE49-F238E27FC236}">
                <a16:creationId xmlns:a16="http://schemas.microsoft.com/office/drawing/2014/main" id="{71388B3A-D9D2-2940-BC1E-D19059C17F30}"/>
              </a:ext>
            </a:extLst>
          </p:cNvPr>
          <p:cNvSpPr>
            <a:spLocks noGrp="1"/>
          </p:cNvSpPr>
          <p:nvPr>
            <p:ph idx="1"/>
          </p:nvPr>
        </p:nvSpPr>
        <p:spPr/>
        <p:txBody>
          <a:bodyPr/>
          <a:lstStyle/>
          <a:p>
            <a:r>
              <a:rPr lang="en-US" dirty="0"/>
              <a:t>Most newspapers and magazines published in Prague in the early 19</a:t>
            </a:r>
            <a:r>
              <a:rPr lang="en-US" baseline="30000" dirty="0"/>
              <a:t>th</a:t>
            </a:r>
            <a:r>
              <a:rPr lang="en-US" dirty="0"/>
              <a:t> century were in German (Ost und West, </a:t>
            </a:r>
            <a:r>
              <a:rPr lang="en-US" dirty="0" err="1"/>
              <a:t>Libussa</a:t>
            </a:r>
            <a:r>
              <a:rPr lang="en-US" dirty="0"/>
              <a:t>, etc.) </a:t>
            </a:r>
          </a:p>
          <a:p>
            <a:r>
              <a:rPr lang="en-US" dirty="0"/>
              <a:t>Theatrical performances generally in German (Czech only at less prestigious times, such as the Sunday afternoon matinee)</a:t>
            </a:r>
          </a:p>
          <a:p>
            <a:r>
              <a:rPr lang="en-US" dirty="0"/>
              <a:t>Czech-languages magazines start to be published by the second half of the 19</a:t>
            </a:r>
            <a:r>
              <a:rPr lang="en-US" baseline="30000" dirty="0"/>
              <a:t>th</a:t>
            </a:r>
            <a:r>
              <a:rPr lang="en-US" dirty="0"/>
              <a:t> century (Dalibor, 1858-)</a:t>
            </a:r>
          </a:p>
          <a:p>
            <a:r>
              <a:rPr lang="en-US" dirty="0" err="1"/>
              <a:t>Narodni</a:t>
            </a:r>
            <a:r>
              <a:rPr lang="en-US" dirty="0"/>
              <a:t> </a:t>
            </a:r>
            <a:r>
              <a:rPr lang="en-US" dirty="0" err="1"/>
              <a:t>divadlo</a:t>
            </a:r>
            <a:r>
              <a:rPr lang="en-US" dirty="0"/>
              <a:t> (planning, 1844, cornerstone, 1868, opening, 1881)</a:t>
            </a:r>
          </a:p>
          <a:p>
            <a:r>
              <a:rPr lang="en-US" dirty="0"/>
              <a:t>Division between Deutsche </a:t>
            </a:r>
            <a:r>
              <a:rPr lang="en-US" dirty="0" err="1"/>
              <a:t>Böhmen</a:t>
            </a:r>
            <a:r>
              <a:rPr lang="en-US" dirty="0"/>
              <a:t> and Czech Bohemians </a:t>
            </a:r>
          </a:p>
          <a:p>
            <a:r>
              <a:rPr lang="en-US" dirty="0"/>
              <a:t>Jewish Bohemians do not belong to either of these groups</a:t>
            </a:r>
          </a:p>
        </p:txBody>
      </p:sp>
    </p:spTree>
    <p:extLst>
      <p:ext uri="{BB962C8B-B14F-4D97-AF65-F5344CB8AC3E}">
        <p14:creationId xmlns:p14="http://schemas.microsoft.com/office/powerpoint/2010/main" val="1185935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8BAA-F1FE-3145-BE52-91FC26EF4513}"/>
              </a:ext>
            </a:extLst>
          </p:cNvPr>
          <p:cNvSpPr>
            <a:spLocks noGrp="1"/>
          </p:cNvSpPr>
          <p:nvPr>
            <p:ph type="title"/>
          </p:nvPr>
        </p:nvSpPr>
        <p:spPr/>
        <p:txBody>
          <a:bodyPr/>
          <a:lstStyle/>
          <a:p>
            <a:r>
              <a:rPr lang="en-US" dirty="0"/>
              <a:t>Jewish musicians as role models – the earliest generation</a:t>
            </a:r>
          </a:p>
        </p:txBody>
      </p:sp>
      <p:sp>
        <p:nvSpPr>
          <p:cNvPr id="3" name="Content Placeholder 2">
            <a:extLst>
              <a:ext uri="{FF2B5EF4-FFF2-40B4-BE49-F238E27FC236}">
                <a16:creationId xmlns:a16="http://schemas.microsoft.com/office/drawing/2014/main" id="{AAC3FEFC-775E-814B-A264-C7FFF3CD83AD}"/>
              </a:ext>
            </a:extLst>
          </p:cNvPr>
          <p:cNvSpPr>
            <a:spLocks noGrp="1"/>
          </p:cNvSpPr>
          <p:nvPr>
            <p:ph idx="1"/>
          </p:nvPr>
        </p:nvSpPr>
        <p:spPr/>
        <p:txBody>
          <a:bodyPr/>
          <a:lstStyle/>
          <a:p>
            <a:r>
              <a:rPr lang="en-US" dirty="0"/>
              <a:t>Ignaz Moscheles (1794-1870)</a:t>
            </a:r>
          </a:p>
          <a:p>
            <a:r>
              <a:rPr lang="en-US" dirty="0"/>
              <a:t>Studies with </a:t>
            </a:r>
            <a:r>
              <a:rPr lang="en-US" dirty="0" err="1"/>
              <a:t>Dyonis</a:t>
            </a:r>
            <a:r>
              <a:rPr lang="en-US" dirty="0"/>
              <a:t> Weber at Prague Conservatory (1804-1808)</a:t>
            </a:r>
          </a:p>
          <a:p>
            <a:r>
              <a:rPr lang="en-US" dirty="0"/>
              <a:t>Studies in Vienna with </a:t>
            </a:r>
            <a:r>
              <a:rPr lang="en-US" dirty="0" err="1"/>
              <a:t>Albrechtsberger</a:t>
            </a:r>
            <a:r>
              <a:rPr lang="en-US" dirty="0"/>
              <a:t> and Salieri (1808-)</a:t>
            </a:r>
          </a:p>
          <a:p>
            <a:r>
              <a:rPr lang="en-US" dirty="0"/>
              <a:t>Traveling virtuoso, 1815-1825</a:t>
            </a:r>
          </a:p>
        </p:txBody>
      </p:sp>
    </p:spTree>
    <p:extLst>
      <p:ext uri="{BB962C8B-B14F-4D97-AF65-F5344CB8AC3E}">
        <p14:creationId xmlns:p14="http://schemas.microsoft.com/office/powerpoint/2010/main" val="1017931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5A2A2-2536-B14F-85D9-AF19FBF04014}"/>
              </a:ext>
            </a:extLst>
          </p:cNvPr>
          <p:cNvSpPr>
            <a:spLocks noGrp="1"/>
          </p:cNvSpPr>
          <p:nvPr>
            <p:ph type="title"/>
          </p:nvPr>
        </p:nvSpPr>
        <p:spPr/>
        <p:txBody>
          <a:bodyPr/>
          <a:lstStyle/>
          <a:p>
            <a:r>
              <a:rPr lang="en-US" dirty="0"/>
              <a:t>Jewish musicians – the next generation</a:t>
            </a:r>
          </a:p>
        </p:txBody>
      </p:sp>
      <p:sp>
        <p:nvSpPr>
          <p:cNvPr id="3" name="Content Placeholder 2">
            <a:extLst>
              <a:ext uri="{FF2B5EF4-FFF2-40B4-BE49-F238E27FC236}">
                <a16:creationId xmlns:a16="http://schemas.microsoft.com/office/drawing/2014/main" id="{B491637F-D40D-9040-9CC0-B59D6B037E19}"/>
              </a:ext>
            </a:extLst>
          </p:cNvPr>
          <p:cNvSpPr>
            <a:spLocks noGrp="1"/>
          </p:cNvSpPr>
          <p:nvPr>
            <p:ph idx="1"/>
          </p:nvPr>
        </p:nvSpPr>
        <p:spPr>
          <a:xfrm>
            <a:off x="677334" y="1750686"/>
            <a:ext cx="8596668" cy="3880773"/>
          </a:xfrm>
        </p:spPr>
        <p:txBody>
          <a:bodyPr>
            <a:normAutofit fontScale="25000" lnSpcReduction="20000"/>
          </a:bodyPr>
          <a:lstStyle/>
          <a:p>
            <a:r>
              <a:rPr lang="en-US" sz="6400" dirty="0"/>
              <a:t>A list of twenty-two  Bohemian musicians published in 1866 is at least one-third Jewish. </a:t>
            </a:r>
          </a:p>
          <a:p>
            <a:r>
              <a:rPr lang="en-US" sz="6400" dirty="0"/>
              <a:t>Frau Claus-Szarvady in Paris </a:t>
            </a:r>
          </a:p>
          <a:p>
            <a:r>
              <a:rPr lang="en-US" sz="6400" dirty="0" err="1"/>
              <a:t>Frl</a:t>
            </a:r>
            <a:r>
              <a:rPr lang="en-US" sz="6400" dirty="0"/>
              <a:t> Wilhelmine Cermak in Prague </a:t>
            </a:r>
          </a:p>
          <a:p>
            <a:r>
              <a:rPr lang="en-US" sz="6400" dirty="0" err="1"/>
              <a:t>Frl</a:t>
            </a:r>
            <a:r>
              <a:rPr lang="en-US" sz="6400" dirty="0"/>
              <a:t> Auguste </a:t>
            </a:r>
            <a:r>
              <a:rPr lang="en-US" sz="6400" dirty="0" err="1"/>
              <a:t>Kolár</a:t>
            </a:r>
            <a:r>
              <a:rPr lang="en-US" sz="6400" dirty="0"/>
              <a:t> Composer in Prague </a:t>
            </a:r>
          </a:p>
          <a:p>
            <a:r>
              <a:rPr lang="en-US" sz="6400" dirty="0"/>
              <a:t>Frau Swoboda Jahn in </a:t>
            </a:r>
            <a:r>
              <a:rPr lang="en-US" sz="6400" dirty="0" err="1"/>
              <a:t>Pardubic</a:t>
            </a:r>
            <a:r>
              <a:rPr lang="en-US" sz="6400" dirty="0"/>
              <a:t> </a:t>
            </a:r>
          </a:p>
          <a:p>
            <a:r>
              <a:rPr lang="en-US" sz="6400" dirty="0" err="1"/>
              <a:t>Frl</a:t>
            </a:r>
            <a:r>
              <a:rPr lang="en-US" sz="6400" dirty="0"/>
              <a:t> Mila Zadrobilek in Prague</a:t>
            </a:r>
          </a:p>
          <a:p>
            <a:r>
              <a:rPr lang="en-US" sz="6400" dirty="0"/>
              <a:t>Franz Bendel Composer in Berlin </a:t>
            </a:r>
          </a:p>
          <a:p>
            <a:r>
              <a:rPr lang="en-US" sz="6400" dirty="0"/>
              <a:t>J Brava Kapellmeister in Marburg </a:t>
            </a:r>
          </a:p>
          <a:p>
            <a:r>
              <a:rPr lang="en-US" sz="6400" dirty="0"/>
              <a:t>Franz Cerny Professor of Piano at the Conservatory in Petersburg </a:t>
            </a:r>
          </a:p>
          <a:p>
            <a:r>
              <a:rPr lang="en-US" sz="6400" dirty="0"/>
              <a:t>Al Dreyschock Composer in Petersburg </a:t>
            </a:r>
          </a:p>
          <a:p>
            <a:r>
              <a:rPr lang="en-US" sz="6400" dirty="0"/>
              <a:t>Sig Goldschmidt Composer and Banker in Prague </a:t>
            </a:r>
          </a:p>
          <a:p>
            <a:r>
              <a:rPr lang="en-US" sz="6400" dirty="0"/>
              <a:t>Franz Kavan Composer in Prague</a:t>
            </a:r>
          </a:p>
          <a:p>
            <a:endParaRPr lang="en-US" sz="5600" dirty="0"/>
          </a:p>
        </p:txBody>
      </p:sp>
    </p:spTree>
    <p:extLst>
      <p:ext uri="{BB962C8B-B14F-4D97-AF65-F5344CB8AC3E}">
        <p14:creationId xmlns:p14="http://schemas.microsoft.com/office/powerpoint/2010/main" val="35257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96F48-4CE3-444E-A9BA-21D5488E2295}"/>
              </a:ext>
            </a:extLst>
          </p:cNvPr>
          <p:cNvSpPr>
            <a:spLocks noGrp="1"/>
          </p:cNvSpPr>
          <p:nvPr>
            <p:ph type="title"/>
          </p:nvPr>
        </p:nvSpPr>
        <p:spPr/>
        <p:txBody>
          <a:bodyPr/>
          <a:lstStyle/>
          <a:p>
            <a:r>
              <a:rPr lang="en-US" dirty="0"/>
              <a:t>Jewish musicians, II</a:t>
            </a:r>
          </a:p>
        </p:txBody>
      </p:sp>
      <p:sp>
        <p:nvSpPr>
          <p:cNvPr id="3" name="Content Placeholder 2">
            <a:extLst>
              <a:ext uri="{FF2B5EF4-FFF2-40B4-BE49-F238E27FC236}">
                <a16:creationId xmlns:a16="http://schemas.microsoft.com/office/drawing/2014/main" id="{6B3270F5-38EE-9148-9E21-1F02052CB345}"/>
              </a:ext>
            </a:extLst>
          </p:cNvPr>
          <p:cNvSpPr>
            <a:spLocks noGrp="1"/>
          </p:cNvSpPr>
          <p:nvPr>
            <p:ph idx="1"/>
          </p:nvPr>
        </p:nvSpPr>
        <p:spPr/>
        <p:txBody>
          <a:bodyPr>
            <a:normAutofit fontScale="92500" lnSpcReduction="20000"/>
          </a:bodyPr>
          <a:lstStyle/>
          <a:p>
            <a:r>
              <a:rPr lang="en-US" dirty="0"/>
              <a:t>Wilhelm Kuhe Composer in London </a:t>
            </a:r>
          </a:p>
          <a:p>
            <a:r>
              <a:rPr lang="en-US" dirty="0"/>
              <a:t>J </a:t>
            </a:r>
            <a:r>
              <a:rPr lang="en-US" dirty="0" err="1"/>
              <a:t>Lábor</a:t>
            </a:r>
            <a:r>
              <a:rPr lang="en-US" dirty="0"/>
              <a:t> Court pianist in Hannover </a:t>
            </a:r>
          </a:p>
          <a:p>
            <a:r>
              <a:rPr lang="en-US" dirty="0"/>
              <a:t>Leo Lion Professor of Piano in Berlin</a:t>
            </a:r>
          </a:p>
          <a:p>
            <a:r>
              <a:rPr lang="en-US" dirty="0"/>
              <a:t>Ignaz Moscheles Professor of Piano in Leipzig </a:t>
            </a:r>
          </a:p>
          <a:p>
            <a:r>
              <a:rPr lang="en-US" dirty="0"/>
              <a:t>Eduard </a:t>
            </a:r>
            <a:r>
              <a:rPr lang="en-US" dirty="0" err="1"/>
              <a:t>Napravnik</a:t>
            </a:r>
            <a:r>
              <a:rPr lang="en-US" dirty="0"/>
              <a:t> Kapellmeister am </a:t>
            </a:r>
            <a:r>
              <a:rPr lang="en-US" dirty="0" err="1"/>
              <a:t>russischen</a:t>
            </a:r>
            <a:r>
              <a:rPr lang="en-US" dirty="0"/>
              <a:t> Theater in Petersburg</a:t>
            </a:r>
          </a:p>
          <a:p>
            <a:r>
              <a:rPr lang="en-US" dirty="0"/>
              <a:t>Jul Schulhoff Composer in Paris </a:t>
            </a:r>
          </a:p>
          <a:p>
            <a:r>
              <a:rPr lang="en-US" dirty="0"/>
              <a:t>Friedrich Smetana Composer in Prag</a:t>
            </a:r>
          </a:p>
          <a:p>
            <a:r>
              <a:rPr lang="en-US" dirty="0"/>
              <a:t>Friedrich </a:t>
            </a:r>
            <a:r>
              <a:rPr lang="en-US" dirty="0" err="1"/>
              <a:t>Simák</a:t>
            </a:r>
            <a:r>
              <a:rPr lang="en-US" dirty="0"/>
              <a:t> Composer in Prague</a:t>
            </a:r>
          </a:p>
          <a:p>
            <a:r>
              <a:rPr lang="en-US" dirty="0"/>
              <a:t>Bernhard Rie Kapellmeister in Rotterdam </a:t>
            </a:r>
          </a:p>
          <a:p>
            <a:r>
              <a:rPr lang="en-US" dirty="0"/>
              <a:t>J Todesco Composer Abroad </a:t>
            </a:r>
          </a:p>
          <a:p>
            <a:r>
              <a:rPr lang="en-US" dirty="0"/>
              <a:t>Charles Wehle Composer in Paris</a:t>
            </a:r>
          </a:p>
        </p:txBody>
      </p:sp>
    </p:spTree>
    <p:extLst>
      <p:ext uri="{BB962C8B-B14F-4D97-AF65-F5344CB8AC3E}">
        <p14:creationId xmlns:p14="http://schemas.microsoft.com/office/powerpoint/2010/main" val="837651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F9536-0A1E-E444-83C9-6898D1917768}"/>
              </a:ext>
            </a:extLst>
          </p:cNvPr>
          <p:cNvSpPr>
            <a:spLocks noGrp="1"/>
          </p:cNvSpPr>
          <p:nvPr>
            <p:ph type="title"/>
          </p:nvPr>
        </p:nvSpPr>
        <p:spPr/>
        <p:txBody>
          <a:bodyPr>
            <a:normAutofit fontScale="90000"/>
          </a:bodyPr>
          <a:lstStyle/>
          <a:p>
            <a:r>
              <a:rPr lang="en-US" dirty="0"/>
              <a:t>Heinrich Wilhelm Ernst (1812-1865)</a:t>
            </a:r>
            <a:br>
              <a:rPr lang="en-US" dirty="0"/>
            </a:br>
            <a:r>
              <a:rPr lang="en-US" dirty="0"/>
              <a:t>Philipp Broch (1812-1864)</a:t>
            </a:r>
            <a:br>
              <a:rPr lang="en-US" dirty="0"/>
            </a:br>
            <a:endParaRPr lang="en-US" dirty="0"/>
          </a:p>
        </p:txBody>
      </p:sp>
      <p:sp>
        <p:nvSpPr>
          <p:cNvPr id="3" name="Content Placeholder 2">
            <a:extLst>
              <a:ext uri="{FF2B5EF4-FFF2-40B4-BE49-F238E27FC236}">
                <a16:creationId xmlns:a16="http://schemas.microsoft.com/office/drawing/2014/main" id="{5E5B07B2-D3F0-904B-A5D7-5CC41094CBB5}"/>
              </a:ext>
            </a:extLst>
          </p:cNvPr>
          <p:cNvSpPr>
            <a:spLocks noGrp="1"/>
          </p:cNvSpPr>
          <p:nvPr>
            <p:ph idx="1"/>
          </p:nvPr>
        </p:nvSpPr>
        <p:spPr/>
        <p:txBody>
          <a:bodyPr>
            <a:normAutofit fontScale="92500"/>
          </a:bodyPr>
          <a:lstStyle/>
          <a:p>
            <a:r>
              <a:rPr lang="en-US" dirty="0"/>
              <a:t>Ernst (from Brno) already becomes well-known during his study in Vienna (1827)</a:t>
            </a:r>
          </a:p>
          <a:p>
            <a:r>
              <a:rPr lang="en-US" i="1" dirty="0"/>
              <a:t>“…so that some Jewish </a:t>
            </a:r>
            <a:r>
              <a:rPr lang="en-US" i="1" dirty="0" err="1"/>
              <a:t>patres</a:t>
            </a:r>
            <a:r>
              <a:rPr lang="en-US" i="1" dirty="0"/>
              <a:t> familias in Prossnitz, in their initial joy over a career that was to some extent newly open to the Jews, provided their sons, after providing the initial necessary training for entry into that institution partly through domestic instruction, and partly through communal instruction in Prossnitz, with compositional training in Vienna at not insignificant sacrifice.  At the same time a musical dilettantism of unusual size and notable success among both sexes developed, so that this community now has several professional musicians, and a number of very good dilettantes, who employ their talents not only for diversion and pleasure, but not rarely for philanthropic purposes, and one can only praise the fact that respectable families sacrifice the prejudice that prevails in small communities to a good cause, and also allow their daughters to appear publicly, and certainly no less if it is done primarily for the benefit of Christian persons or institutions</a:t>
            </a:r>
            <a:r>
              <a:rPr lang="en-US" dirty="0"/>
              <a:t>”.  [reported in Der Orient Leipzig, 1841]</a:t>
            </a:r>
          </a:p>
          <a:p>
            <a:endParaRPr lang="en-US" dirty="0"/>
          </a:p>
        </p:txBody>
      </p:sp>
    </p:spTree>
    <p:extLst>
      <p:ext uri="{BB962C8B-B14F-4D97-AF65-F5344CB8AC3E}">
        <p14:creationId xmlns:p14="http://schemas.microsoft.com/office/powerpoint/2010/main" val="1882829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03D81-A68C-8C4B-8C4A-039B86B67BBA}"/>
              </a:ext>
            </a:extLst>
          </p:cNvPr>
          <p:cNvSpPr>
            <a:spLocks noGrp="1"/>
          </p:cNvSpPr>
          <p:nvPr>
            <p:ph type="title"/>
          </p:nvPr>
        </p:nvSpPr>
        <p:spPr/>
        <p:txBody>
          <a:bodyPr/>
          <a:lstStyle/>
          <a:p>
            <a:r>
              <a:rPr lang="en-US" dirty="0"/>
              <a:t>Broch, II</a:t>
            </a:r>
          </a:p>
        </p:txBody>
      </p:sp>
      <p:sp>
        <p:nvSpPr>
          <p:cNvPr id="3" name="Content Placeholder 2">
            <a:extLst>
              <a:ext uri="{FF2B5EF4-FFF2-40B4-BE49-F238E27FC236}">
                <a16:creationId xmlns:a16="http://schemas.microsoft.com/office/drawing/2014/main" id="{11A550B5-2A2D-9B4B-85A4-87EA34C8F6DF}"/>
              </a:ext>
            </a:extLst>
          </p:cNvPr>
          <p:cNvSpPr>
            <a:spLocks noGrp="1"/>
          </p:cNvSpPr>
          <p:nvPr>
            <p:ph idx="1"/>
          </p:nvPr>
        </p:nvSpPr>
        <p:spPr/>
        <p:txBody>
          <a:bodyPr/>
          <a:lstStyle/>
          <a:p>
            <a:r>
              <a:rPr lang="en-US" dirty="0"/>
              <a:t>Philipp Broch and Bernhard Schreiber are two Jewish boys from </a:t>
            </a:r>
            <a:r>
              <a:rPr lang="en-US" dirty="0" err="1"/>
              <a:t>Prostejov</a:t>
            </a:r>
            <a:r>
              <a:rPr lang="en-US" dirty="0"/>
              <a:t> who are specifically mentioned as a examples of the effects of Jewish success in the arts, which enables Jewish parents to support careers in the arts for their talented children. Neither remains in provincial Bohemia, but both make international careers. Broch works first in Lemberg (Lviv) and finally settles permanently in Vienna, where he is orchestra director at the Theater an der Wien. The entire orchestra and chorus attends his funeral service. </a:t>
            </a:r>
          </a:p>
          <a:p>
            <a:r>
              <a:rPr lang="en-US" dirty="0"/>
              <a:t>See: </a:t>
            </a:r>
            <a:r>
              <a:rPr lang="en-US" sz="1400" dirty="0">
                <a:effectLst/>
                <a:latin typeface="Times New Roman" panose="02020603050405020304" pitchFamily="18" charset="0"/>
                <a:ea typeface="Times New Roman" panose="02020603050405020304" pitchFamily="18" charset="0"/>
              </a:rPr>
              <a:t>Philipp Broch, 1812-1864, notable Jewish violinist and composer, </a:t>
            </a:r>
            <a:r>
              <a:rPr lang="en-US" sz="1400" i="1" dirty="0">
                <a:effectLst/>
                <a:latin typeface="Times New Roman" panose="02020603050405020304" pitchFamily="18" charset="0"/>
                <a:ea typeface="Times New Roman" panose="02020603050405020304" pitchFamily="18" charset="0"/>
              </a:rPr>
              <a:t>ViolinMagazine.online</a:t>
            </a:r>
            <a:r>
              <a:rPr lang="en-US" sz="1400" dirty="0">
                <a:effectLst/>
                <a:latin typeface="Times New Roman" panose="02020603050405020304" pitchFamily="18" charset="0"/>
                <a:ea typeface="Times New Roman" panose="02020603050405020304" pitchFamily="18" charset="0"/>
              </a:rPr>
              <a:t>,</a:t>
            </a:r>
            <a:r>
              <a:rPr lang="en-US" sz="1400" i="1" dirty="0">
                <a:solidFill>
                  <a:srgbClr val="333333"/>
                </a:solidFill>
                <a:effectLst/>
                <a:latin typeface="Times New Roman" panose="02020603050405020304" pitchFamily="18" charset="0"/>
                <a:ea typeface="Times New Roman" panose="02020603050405020304" pitchFamily="18" charset="0"/>
              </a:rPr>
              <a:t> August</a:t>
            </a:r>
            <a:r>
              <a:rPr lang="en-US" sz="1400" dirty="0">
                <a:solidFill>
                  <a:srgbClr val="333333"/>
                </a:solidFill>
                <a:effectLst/>
                <a:latin typeface="Times New Roman" panose="02020603050405020304" pitchFamily="18" charset="0"/>
                <a:ea typeface="Times New Roman" panose="02020603050405020304" pitchFamily="18" charset="0"/>
              </a:rPr>
              <a:t> 17, 2022, https://</a:t>
            </a:r>
            <a:r>
              <a:rPr lang="en-US" sz="1400" dirty="0" err="1">
                <a:solidFill>
                  <a:srgbClr val="333333"/>
                </a:solidFill>
                <a:effectLst/>
                <a:latin typeface="Times New Roman" panose="02020603050405020304" pitchFamily="18" charset="0"/>
                <a:ea typeface="Times New Roman" panose="02020603050405020304" pitchFamily="18" charset="0"/>
              </a:rPr>
              <a:t>violinmagazine.online</a:t>
            </a:r>
            <a:r>
              <a:rPr lang="en-US" sz="1400" dirty="0">
                <a:solidFill>
                  <a:srgbClr val="333333"/>
                </a:solidFill>
                <a:effectLst/>
                <a:latin typeface="Times New Roman" panose="02020603050405020304" pitchFamily="18" charset="0"/>
                <a:ea typeface="Times New Roman" panose="02020603050405020304" pitchFamily="18" charset="0"/>
              </a:rPr>
              <a:t>/en/philipp-broch-1812-1864-notable-jewish-violinist-and-composer/</a:t>
            </a:r>
            <a:endParaRPr lang="en-US" sz="14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895652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1BBA4-8733-C64A-950A-D478EEBB9DB6}"/>
              </a:ext>
            </a:extLst>
          </p:cNvPr>
          <p:cNvSpPr>
            <a:spLocks noGrp="1"/>
          </p:cNvSpPr>
          <p:nvPr>
            <p:ph type="title"/>
          </p:nvPr>
        </p:nvSpPr>
        <p:spPr/>
        <p:txBody>
          <a:bodyPr/>
          <a:lstStyle/>
          <a:p>
            <a:r>
              <a:rPr lang="en-US" dirty="0"/>
              <a:t>Sigmund Goldschmidt (1815-1877)</a:t>
            </a:r>
            <a:br>
              <a:rPr lang="en-US" dirty="0"/>
            </a:br>
            <a:r>
              <a:rPr lang="en-US" dirty="0"/>
              <a:t>born in Prague. </a:t>
            </a:r>
          </a:p>
        </p:txBody>
      </p:sp>
      <p:sp>
        <p:nvSpPr>
          <p:cNvPr id="3" name="Content Placeholder 2">
            <a:extLst>
              <a:ext uri="{FF2B5EF4-FFF2-40B4-BE49-F238E27FC236}">
                <a16:creationId xmlns:a16="http://schemas.microsoft.com/office/drawing/2014/main" id="{542EFB98-AE27-4D4B-A997-B59CB5C9AF29}"/>
              </a:ext>
            </a:extLst>
          </p:cNvPr>
          <p:cNvSpPr>
            <a:spLocks noGrp="1"/>
          </p:cNvSpPr>
          <p:nvPr>
            <p:ph idx="1"/>
          </p:nvPr>
        </p:nvSpPr>
        <p:spPr/>
        <p:txBody>
          <a:bodyPr>
            <a:normAutofit fontScale="55000" lnSpcReduction="20000"/>
          </a:bodyPr>
          <a:lstStyle/>
          <a:p>
            <a:endParaRPr lang="en-US" dirty="0"/>
          </a:p>
          <a:p>
            <a:r>
              <a:rPr lang="en-US" dirty="0"/>
              <a:t>Parents: Jakob Goldschmid (1784-1866), Judith Moises Jerusalem (b. ca. 1787) </a:t>
            </a:r>
          </a:p>
          <a:p>
            <a:r>
              <a:rPr lang="en-US" dirty="0"/>
              <a:t>“precocious” study with </a:t>
            </a:r>
            <a:r>
              <a:rPr lang="en-US" dirty="0" err="1"/>
              <a:t>Dyonis</a:t>
            </a:r>
            <a:r>
              <a:rPr lang="en-US" dirty="0"/>
              <a:t> Weber (first director of Prague Conservatory)</a:t>
            </a:r>
          </a:p>
          <a:p>
            <a:r>
              <a:rPr lang="en-US" dirty="0"/>
              <a:t>Later study of instrumentation and dramatic composition with Triebensee</a:t>
            </a:r>
          </a:p>
          <a:p>
            <a:r>
              <a:rPr lang="en-US" dirty="0"/>
              <a:t>“released” from a life in accounting ca. 1839, active in music alone</a:t>
            </a:r>
          </a:p>
          <a:p>
            <a:r>
              <a:rPr lang="en-US" dirty="0"/>
              <a:t>Earliest publications – opp. 1-3 (songs), op. 4 (etudes), op. 5 (Sonata in F minor), concert overtures in E minor and D major </a:t>
            </a:r>
          </a:p>
          <a:p>
            <a:r>
              <a:rPr lang="en-US" dirty="0"/>
              <a:t>Opp. 8-12 published 1844</a:t>
            </a:r>
          </a:p>
          <a:p>
            <a:r>
              <a:rPr lang="en-US" dirty="0"/>
              <a:t>Piano concerto (F minor) and overture (Undine), 1845</a:t>
            </a:r>
          </a:p>
          <a:p>
            <a:r>
              <a:rPr lang="en-US" dirty="0"/>
              <a:t>Last public activities in music, 1849</a:t>
            </a:r>
          </a:p>
          <a:p>
            <a:r>
              <a:rPr lang="en-US" dirty="0"/>
              <a:t>Leaves Prague for Vienna (date unknown – probably after 1857, when he is mentioned as a “cambist” in Prague)</a:t>
            </a:r>
          </a:p>
          <a:p>
            <a:r>
              <a:rPr lang="en-US" dirty="0"/>
              <a:t>Active in finance and currency exchange for the rest of his life</a:t>
            </a:r>
          </a:p>
          <a:p>
            <a:r>
              <a:rPr lang="en-US" dirty="0"/>
              <a:t>Attempted suicide, 1873</a:t>
            </a:r>
          </a:p>
          <a:p>
            <a:r>
              <a:rPr lang="en-US" dirty="0"/>
              <a:t>Successful suicide, 1877</a:t>
            </a:r>
          </a:p>
          <a:p>
            <a:r>
              <a:rPr lang="en-US" dirty="0"/>
              <a:t>See: </a:t>
            </a:r>
            <a:r>
              <a:rPr lang="en-US" sz="1800" dirty="0">
                <a:solidFill>
                  <a:srgbClr val="050505"/>
                </a:solidFill>
                <a:effectLst/>
                <a:latin typeface="Times New Roman" panose="02020603050405020304" pitchFamily="18" charset="0"/>
                <a:ea typeface="Times New Roman" panose="02020603050405020304" pitchFamily="18" charset="0"/>
              </a:rPr>
              <a:t>Sigmund Goldschmidt (1815-1877): Piano virtuoso, Composer, and Banker, </a:t>
            </a:r>
            <a:r>
              <a:rPr lang="en-US" sz="1800" i="1" dirty="0">
                <a:solidFill>
                  <a:srgbClr val="050505"/>
                </a:solidFill>
                <a:effectLst/>
                <a:latin typeface="Times New Roman" panose="02020603050405020304" pitchFamily="18" charset="0"/>
                <a:ea typeface="Times New Roman" panose="02020603050405020304" pitchFamily="18" charset="0"/>
              </a:rPr>
              <a:t>Journal of Czech and Slovak Music (The Journal of the Dvorak Society), </a:t>
            </a:r>
            <a:r>
              <a:rPr lang="en-US" sz="1800" dirty="0">
                <a:solidFill>
                  <a:srgbClr val="050505"/>
                </a:solidFill>
                <a:effectLst/>
                <a:latin typeface="Times New Roman" panose="02020603050405020304" pitchFamily="18" charset="0"/>
                <a:ea typeface="Times New Roman" panose="02020603050405020304" pitchFamily="18" charset="0"/>
              </a:rPr>
              <a:t>Volume 29 (2020), p. 129-203.</a:t>
            </a:r>
          </a:p>
          <a:p>
            <a:r>
              <a:rPr lang="en-US" dirty="0">
                <a:solidFill>
                  <a:srgbClr val="050505"/>
                </a:solidFill>
                <a:latin typeface="Times New Roman" panose="02020603050405020304" pitchFamily="18" charset="0"/>
                <a:ea typeface="Times New Roman" panose="02020603050405020304" pitchFamily="18" charset="0"/>
              </a:rPr>
              <a:t>IMSLP: his etudes op. 4 (1842) . His Nachlass in MS is at the Austrian National Library. </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033096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2A691-0A59-B541-9BDC-9447ADB53CFF}"/>
              </a:ext>
            </a:extLst>
          </p:cNvPr>
          <p:cNvSpPr>
            <a:spLocks noGrp="1"/>
          </p:cNvSpPr>
          <p:nvPr>
            <p:ph type="title"/>
          </p:nvPr>
        </p:nvSpPr>
        <p:spPr/>
        <p:txBody>
          <a:bodyPr/>
          <a:lstStyle/>
          <a:p>
            <a:r>
              <a:rPr lang="en-US" dirty="0"/>
              <a:t>Sigmund Goldschmidt – critical reactions in the contemporary press</a:t>
            </a:r>
          </a:p>
        </p:txBody>
      </p:sp>
      <p:sp>
        <p:nvSpPr>
          <p:cNvPr id="3" name="Content Placeholder 2">
            <a:extLst>
              <a:ext uri="{FF2B5EF4-FFF2-40B4-BE49-F238E27FC236}">
                <a16:creationId xmlns:a16="http://schemas.microsoft.com/office/drawing/2014/main" id="{17433E6F-9188-4F4D-BD0B-3D44D615375C}"/>
              </a:ext>
            </a:extLst>
          </p:cNvPr>
          <p:cNvSpPr>
            <a:spLocks noGrp="1"/>
          </p:cNvSpPr>
          <p:nvPr>
            <p:ph idx="1"/>
          </p:nvPr>
        </p:nvSpPr>
        <p:spPr>
          <a:xfrm>
            <a:off x="677334" y="2160589"/>
            <a:ext cx="8596668" cy="4240211"/>
          </a:xfrm>
        </p:spPr>
        <p:txBody>
          <a:bodyPr>
            <a:normAutofit fontScale="92500" lnSpcReduction="20000"/>
          </a:bodyPr>
          <a:lstStyle/>
          <a:p>
            <a:r>
              <a:rPr lang="en-US" dirty="0"/>
              <a:t>1839: Overture to Romeo and Juliet </a:t>
            </a:r>
            <a:r>
              <a:rPr lang="en-US" i="1" dirty="0"/>
              <a:t>“Mr. Goldschmidt’s composition was very well received by the public, and the reviewer can only encourage the young composer to boldly continue his studies.”</a:t>
            </a:r>
          </a:p>
          <a:p>
            <a:r>
              <a:rPr lang="en-US" dirty="0"/>
              <a:t>Performing Beethoven Concerto no. 1 </a:t>
            </a:r>
            <a:r>
              <a:rPr lang="en-US" i="1" dirty="0"/>
              <a:t>“Mr. Goldschmidt is a master on the piano, one about whose spiritual performance many pianists who move entire cities to tears in many newspapers with their finger dexterity have no idea whatsoever.”</a:t>
            </a:r>
          </a:p>
          <a:p>
            <a:r>
              <a:rPr lang="en-US" i="1" dirty="0"/>
              <a:t>“Among the younger Prague composers, </a:t>
            </a:r>
            <a:r>
              <a:rPr lang="en-US" i="1" dirty="0" err="1"/>
              <a:t>Siegmund</a:t>
            </a:r>
            <a:r>
              <a:rPr lang="en-US" i="1" dirty="0"/>
              <a:t> Goldschmidt unquestionably takes the first place. His song, “Der </a:t>
            </a:r>
            <a:r>
              <a:rPr lang="en-US" i="1" dirty="0" err="1"/>
              <a:t>todte</a:t>
            </a:r>
            <a:r>
              <a:rPr lang="en-US" i="1" dirty="0"/>
              <a:t> </a:t>
            </a:r>
            <a:r>
              <a:rPr lang="en-US" i="1" dirty="0" err="1"/>
              <a:t>Tänzer</a:t>
            </a:r>
            <a:r>
              <a:rPr lang="en-US" i="1" dirty="0"/>
              <a:t>”, which, sung excellently by Mr. Strakaty in a concert, caused an extraordinary sensation”.</a:t>
            </a:r>
          </a:p>
          <a:p>
            <a:r>
              <a:rPr lang="en-US" dirty="0"/>
              <a:t>1840:</a:t>
            </a:r>
            <a:r>
              <a:rPr lang="en-US" i="1" dirty="0"/>
              <a:t>…..The names of Goldschmidt, Kittel, Skraup, and Titl are known by every friend of the musical literature of our fatherland”.</a:t>
            </a:r>
          </a:p>
          <a:p>
            <a:r>
              <a:rPr lang="en-US" dirty="0"/>
              <a:t>1842: “</a:t>
            </a:r>
            <a:r>
              <a:rPr lang="en-US" i="1" dirty="0"/>
              <a:t>a new Ouverture in E minor by Professor </a:t>
            </a:r>
            <a:r>
              <a:rPr lang="en-US" i="1" dirty="0" err="1"/>
              <a:t>Sigm</a:t>
            </a:r>
            <a:r>
              <a:rPr lang="en-US" i="1" dirty="0"/>
              <a:t>. Goldschmidt, who once more in this work demonstrated a beautiful talent”. </a:t>
            </a:r>
          </a:p>
          <a:p>
            <a:r>
              <a:rPr lang="en-US" dirty="0"/>
              <a:t>1843: </a:t>
            </a:r>
            <a:r>
              <a:rPr lang="en-US" i="1" dirty="0"/>
              <a:t>“A new concert overture by S. Goldschmidt, “</a:t>
            </a:r>
            <a:r>
              <a:rPr lang="en-US" i="1" dirty="0" err="1"/>
              <a:t>Frühlingsgruß</a:t>
            </a:r>
            <a:r>
              <a:rPr lang="en-US" i="1" dirty="0"/>
              <a:t>” received quite a warm welcome”</a:t>
            </a:r>
          </a:p>
          <a:p>
            <a:r>
              <a:rPr lang="en-US" dirty="0"/>
              <a:t>Etc. etc. etc. </a:t>
            </a:r>
          </a:p>
        </p:txBody>
      </p:sp>
    </p:spTree>
    <p:extLst>
      <p:ext uri="{BB962C8B-B14F-4D97-AF65-F5344CB8AC3E}">
        <p14:creationId xmlns:p14="http://schemas.microsoft.com/office/powerpoint/2010/main" val="2812090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6F4AB-8082-B74A-B4A2-5D308DC69909}"/>
              </a:ext>
            </a:extLst>
          </p:cNvPr>
          <p:cNvSpPr>
            <a:spLocks noGrp="1"/>
          </p:cNvSpPr>
          <p:nvPr>
            <p:ph type="title"/>
          </p:nvPr>
        </p:nvSpPr>
        <p:spPr/>
        <p:txBody>
          <a:bodyPr/>
          <a:lstStyle/>
          <a:p>
            <a:r>
              <a:rPr lang="en-US" dirty="0"/>
              <a:t>Leopold Lion (1840-1871)</a:t>
            </a:r>
          </a:p>
        </p:txBody>
      </p:sp>
      <p:sp>
        <p:nvSpPr>
          <p:cNvPr id="3" name="Content Placeholder 2">
            <a:extLst>
              <a:ext uri="{FF2B5EF4-FFF2-40B4-BE49-F238E27FC236}">
                <a16:creationId xmlns:a16="http://schemas.microsoft.com/office/drawing/2014/main" id="{88727471-7D73-B349-82DA-6A5229A9E410}"/>
              </a:ext>
            </a:extLst>
          </p:cNvPr>
          <p:cNvSpPr>
            <a:spLocks noGrp="1"/>
          </p:cNvSpPr>
          <p:nvPr>
            <p:ph idx="1"/>
          </p:nvPr>
        </p:nvSpPr>
        <p:spPr>
          <a:xfrm>
            <a:off x="677334" y="2160588"/>
            <a:ext cx="8596668" cy="4697411"/>
          </a:xfrm>
        </p:spPr>
        <p:txBody>
          <a:bodyPr>
            <a:normAutofit fontScale="85000" lnSpcReduction="20000"/>
          </a:bodyPr>
          <a:lstStyle/>
          <a:p>
            <a:endParaRPr lang="en-US" dirty="0"/>
          </a:p>
          <a:p>
            <a:r>
              <a:rPr lang="en-US" dirty="0"/>
              <a:t>Parents: </a:t>
            </a:r>
            <a:r>
              <a:rPr lang="en-US" dirty="0" err="1"/>
              <a:t>Herschmann</a:t>
            </a:r>
            <a:r>
              <a:rPr lang="en-US" dirty="0"/>
              <a:t> and Esther Lion (one of ten children) </a:t>
            </a:r>
          </a:p>
          <a:p>
            <a:r>
              <a:rPr lang="en-US" dirty="0"/>
              <a:t>Born in Prague</a:t>
            </a:r>
          </a:p>
          <a:p>
            <a:r>
              <a:rPr lang="en-US" dirty="0"/>
              <a:t>1861 “noteworthy talent, student of A. Dreyschock”</a:t>
            </a:r>
          </a:p>
          <a:p>
            <a:r>
              <a:rPr lang="en-US" dirty="0"/>
              <a:t>Benefit concert for the Israelite Hospital in Marienbad</a:t>
            </a:r>
          </a:p>
          <a:p>
            <a:r>
              <a:rPr lang="en-US" dirty="0"/>
              <a:t>By October 1861, moves to Berlin to become a piano teacher</a:t>
            </a:r>
          </a:p>
          <a:p>
            <a:r>
              <a:rPr lang="en-US" dirty="0"/>
              <a:t>Playing chamber music in Leipzig chez Moscheles with R. Dreyschock and C. Davidoff (his own piano trio) </a:t>
            </a:r>
          </a:p>
          <a:p>
            <a:r>
              <a:rPr lang="en-US" dirty="0"/>
              <a:t>Success in Berlin, 1861-1866</a:t>
            </a:r>
          </a:p>
          <a:p>
            <a:r>
              <a:rPr lang="en-US" dirty="0"/>
              <a:t>Reported death “at madhouse in Prague” – summer 1866. </a:t>
            </a:r>
          </a:p>
          <a:p>
            <a:r>
              <a:rPr lang="en-US" dirty="0"/>
              <a:t>1869: committed to asylum in Vienna. </a:t>
            </a:r>
          </a:p>
          <a:p>
            <a:r>
              <a:rPr lang="en-US" dirty="0"/>
              <a:t>1871: Death in Vienna lunatic asylum. </a:t>
            </a:r>
          </a:p>
          <a:p>
            <a:r>
              <a:rPr lang="en-US" dirty="0"/>
              <a:t>None of his documented works survive. </a:t>
            </a:r>
          </a:p>
          <a:p>
            <a:r>
              <a:rPr lang="en-US" dirty="0"/>
              <a:t>See: </a:t>
            </a:r>
            <a:r>
              <a:rPr lang="en-US" sz="1700" dirty="0">
                <a:latin typeface="Times New Roman" panose="02020603050405020304" pitchFamily="18" charset="0"/>
                <a:cs typeface="Times New Roman" panose="02020603050405020304" pitchFamily="18" charset="0"/>
              </a:rPr>
              <a:t>Leopold Lion from Prague, Journal of Czech and Slovak Music (The Journal of the Dvorak Society), Volume 31 (2023), about to appear (June 2023) </a:t>
            </a:r>
            <a:br>
              <a:rPr lang="en-US" dirty="0"/>
            </a:br>
            <a:endParaRPr lang="en-US" dirty="0"/>
          </a:p>
          <a:p>
            <a:pPr marL="0" indent="0">
              <a:buNone/>
            </a:pPr>
            <a:endParaRPr lang="en-US" dirty="0"/>
          </a:p>
          <a:p>
            <a:endParaRPr lang="en-US" dirty="0"/>
          </a:p>
        </p:txBody>
      </p:sp>
    </p:spTree>
    <p:extLst>
      <p:ext uri="{BB962C8B-B14F-4D97-AF65-F5344CB8AC3E}">
        <p14:creationId xmlns:p14="http://schemas.microsoft.com/office/powerpoint/2010/main" val="61597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68938-E3FB-4A48-B700-15434D08D549}"/>
              </a:ext>
            </a:extLst>
          </p:cNvPr>
          <p:cNvSpPr>
            <a:spLocks noGrp="1"/>
          </p:cNvSpPr>
          <p:nvPr>
            <p:ph type="title"/>
          </p:nvPr>
        </p:nvSpPr>
        <p:spPr/>
        <p:txBody>
          <a:bodyPr/>
          <a:lstStyle/>
          <a:p>
            <a:r>
              <a:rPr lang="en-US" dirty="0"/>
              <a:t>Leopold Lion – critical reactions</a:t>
            </a:r>
          </a:p>
        </p:txBody>
      </p:sp>
      <p:sp>
        <p:nvSpPr>
          <p:cNvPr id="3" name="Content Placeholder 2">
            <a:extLst>
              <a:ext uri="{FF2B5EF4-FFF2-40B4-BE49-F238E27FC236}">
                <a16:creationId xmlns:a16="http://schemas.microsoft.com/office/drawing/2014/main" id="{C8D5BA03-64CB-A240-8106-D29A9F49608F}"/>
              </a:ext>
            </a:extLst>
          </p:cNvPr>
          <p:cNvSpPr>
            <a:spLocks noGrp="1"/>
          </p:cNvSpPr>
          <p:nvPr>
            <p:ph idx="1"/>
          </p:nvPr>
        </p:nvSpPr>
        <p:spPr/>
        <p:txBody>
          <a:bodyPr>
            <a:normAutofit fontScale="92500" lnSpcReduction="10000"/>
          </a:bodyPr>
          <a:lstStyle/>
          <a:p>
            <a:r>
              <a:rPr lang="en-US" dirty="0"/>
              <a:t>1861: “A concert overture which Mr. Lion presented to the public in this city during the previous season was most positively welcomed by both public and critics.”</a:t>
            </a:r>
          </a:p>
          <a:p>
            <a:r>
              <a:rPr lang="en-US" dirty="0"/>
              <a:t>1862: “The pianist Mr. Leo Lion played a Nocturne by Chopin and a bravura work of his own composition, “</a:t>
            </a:r>
            <a:r>
              <a:rPr lang="en-US" dirty="0" err="1"/>
              <a:t>Scène</a:t>
            </a:r>
            <a:r>
              <a:rPr lang="en-US" dirty="0"/>
              <a:t> du Bal”, a pleasing salon work moving in dance rhythms. The artist gives a particular interest to his performances through a powerful, imposing attack, which is combined with a clarity of concept.”</a:t>
            </a:r>
          </a:p>
          <a:p>
            <a:r>
              <a:rPr lang="en-US" dirty="0"/>
              <a:t>1862: a very negative note (</a:t>
            </a:r>
            <a:r>
              <a:rPr lang="en-US" dirty="0" err="1"/>
              <a:t>anti-semitic</a:t>
            </a:r>
            <a:r>
              <a:rPr lang="en-US" dirty="0"/>
              <a:t>?): “The performances by Mr. Lion produced much cheerfulness among the little band of listeners, since in his playing he united all the bad habits of the new virtuosos. His pompous removal of his gloves, his sweating and his incessant drying of his sweat, his neck-breaking tossing his head back, his swaying hands, dusting, and comical stabbing at the keyboard with his stiff index finger, his grinning, laughing coquettishness with the public, and so forth are truly worth seeing..... Finally, Mr. </a:t>
            </a:r>
            <a:r>
              <a:rPr lang="en-US" dirty="0" err="1"/>
              <a:t>Löw</a:t>
            </a:r>
            <a:r>
              <a:rPr lang="en-US" dirty="0"/>
              <a:t> Lion even allowed flowers to be thrown at him, because a laurel-wreath was not available” </a:t>
            </a:r>
          </a:p>
        </p:txBody>
      </p:sp>
    </p:spTree>
    <p:extLst>
      <p:ext uri="{BB962C8B-B14F-4D97-AF65-F5344CB8AC3E}">
        <p14:creationId xmlns:p14="http://schemas.microsoft.com/office/powerpoint/2010/main" val="2224144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E1AD3-83BB-D949-8F3F-D3B369B51CC0}"/>
              </a:ext>
            </a:extLst>
          </p:cNvPr>
          <p:cNvSpPr>
            <a:spLocks noGrp="1"/>
          </p:cNvSpPr>
          <p:nvPr>
            <p:ph type="title"/>
          </p:nvPr>
        </p:nvSpPr>
        <p:spPr/>
        <p:txBody>
          <a:bodyPr/>
          <a:lstStyle/>
          <a:p>
            <a:r>
              <a:rPr lang="en-US" dirty="0"/>
              <a:t>Leopold Lion – further hostility in the press</a:t>
            </a:r>
          </a:p>
        </p:txBody>
      </p:sp>
      <p:sp>
        <p:nvSpPr>
          <p:cNvPr id="3" name="Content Placeholder 2">
            <a:extLst>
              <a:ext uri="{FF2B5EF4-FFF2-40B4-BE49-F238E27FC236}">
                <a16:creationId xmlns:a16="http://schemas.microsoft.com/office/drawing/2014/main" id="{4A1F06AC-0E17-9441-B99C-90C85E6DFC31}"/>
              </a:ext>
            </a:extLst>
          </p:cNvPr>
          <p:cNvSpPr>
            <a:spLocks noGrp="1"/>
          </p:cNvSpPr>
          <p:nvPr>
            <p:ph idx="1"/>
          </p:nvPr>
        </p:nvSpPr>
        <p:spPr/>
        <p:txBody>
          <a:bodyPr>
            <a:normAutofit fontScale="92500" lnSpcReduction="10000"/>
          </a:bodyPr>
          <a:lstStyle/>
          <a:p>
            <a:r>
              <a:rPr lang="en-US" dirty="0"/>
              <a:t>1864: “Mr. Leo Lion was also able to create general excitement; by means of gigantic “preparatory announcements” pasted up at the corner of every street, he gave us dull-minded, provincial </a:t>
            </a:r>
            <a:r>
              <a:rPr lang="en-US" dirty="0" err="1"/>
              <a:t>Praguers</a:t>
            </a:r>
            <a:r>
              <a:rPr lang="en-US" dirty="0"/>
              <a:t> fourteen whole days to reflect upon the great treat which was in store for us, thanks to him. Heavens above! If Richard Wagner thought it was acceptable to inform us in advance of the concerts he was presenting, why should not Mr. Leo Lion do the same? He, only a few years ago, so minor in the Prague Organ School, and now so grand as a Berlin professor of piano.” </a:t>
            </a:r>
          </a:p>
          <a:p>
            <a:r>
              <a:rPr lang="en-US" dirty="0"/>
              <a:t>1866: “Shall we now go into detail, and prove, that Mr. Leo Lion performed the C-Minor Trio by Beethoven in a virtually </a:t>
            </a:r>
            <a:r>
              <a:rPr lang="en-US" dirty="0" err="1"/>
              <a:t>schoolboyish</a:t>
            </a:r>
            <a:r>
              <a:rPr lang="en-US" dirty="0"/>
              <a:t> way, shall we report how many wrong notes he played in the Capriccio? As a composer he can be listed, with his Trio, as one among the legion of imitators of Mendelssohn; in his salon piece he shows, at the most, a talent for a certain brilliance. The best that Mr. Leo Lion can do, is that he cares not at all for critics and musicians, and only plays piano and gives concerts for himself and his admirers.”</a:t>
            </a:r>
          </a:p>
        </p:txBody>
      </p:sp>
    </p:spTree>
    <p:extLst>
      <p:ext uri="{BB962C8B-B14F-4D97-AF65-F5344CB8AC3E}">
        <p14:creationId xmlns:p14="http://schemas.microsoft.com/office/powerpoint/2010/main" val="3648944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FF9DA-21DB-404C-A510-E46CCFC703BF}"/>
              </a:ext>
            </a:extLst>
          </p:cNvPr>
          <p:cNvSpPr>
            <a:spLocks noGrp="1"/>
          </p:cNvSpPr>
          <p:nvPr>
            <p:ph type="title"/>
          </p:nvPr>
        </p:nvSpPr>
        <p:spPr/>
        <p:txBody>
          <a:bodyPr/>
          <a:lstStyle/>
          <a:p>
            <a:r>
              <a:rPr lang="en-US" dirty="0"/>
              <a:t>Leopold Lion – positive notes </a:t>
            </a:r>
          </a:p>
        </p:txBody>
      </p:sp>
      <p:sp>
        <p:nvSpPr>
          <p:cNvPr id="3" name="Content Placeholder 2">
            <a:extLst>
              <a:ext uri="{FF2B5EF4-FFF2-40B4-BE49-F238E27FC236}">
                <a16:creationId xmlns:a16="http://schemas.microsoft.com/office/drawing/2014/main" id="{7226200E-ABAF-9B45-BD9E-5560654CB381}"/>
              </a:ext>
            </a:extLst>
          </p:cNvPr>
          <p:cNvSpPr>
            <a:spLocks noGrp="1"/>
          </p:cNvSpPr>
          <p:nvPr>
            <p:ph idx="1"/>
          </p:nvPr>
        </p:nvSpPr>
        <p:spPr/>
        <p:txBody>
          <a:bodyPr/>
          <a:lstStyle/>
          <a:p>
            <a:r>
              <a:rPr lang="en-US" dirty="0"/>
              <a:t>In a review of a collaboration with violinist Ole Bull (where he is referred to as the Berlin piano virtuoso)</a:t>
            </a:r>
          </a:p>
          <a:p>
            <a:r>
              <a:rPr lang="en-US" i="1" dirty="0"/>
              <a:t>“Mr. Léo Lion then introduced himself as a composer with a really very successful </a:t>
            </a:r>
            <a:r>
              <a:rPr lang="en-US" i="1" dirty="0" err="1"/>
              <a:t>ouverture</a:t>
            </a:r>
            <a:r>
              <a:rPr lang="en-US" i="1" dirty="0"/>
              <a:t> for orchestra. As a pianist he performed Weber’s Concerto in F minor, the Nocturne in F-sharp major by Chopin, the Gavotte in D major by Sebastian Bach, and a Romanze and Caprice of his own composition. The young artist showed all the solid merits of a capable piano virtuoso…”</a:t>
            </a:r>
          </a:p>
        </p:txBody>
      </p:sp>
    </p:spTree>
    <p:extLst>
      <p:ext uri="{BB962C8B-B14F-4D97-AF65-F5344CB8AC3E}">
        <p14:creationId xmlns:p14="http://schemas.microsoft.com/office/powerpoint/2010/main" val="1992442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523DB-E663-2143-A2C4-9372B63A3E78}"/>
              </a:ext>
            </a:extLst>
          </p:cNvPr>
          <p:cNvSpPr>
            <a:spLocks noGrp="1"/>
          </p:cNvSpPr>
          <p:nvPr>
            <p:ph type="title"/>
          </p:nvPr>
        </p:nvSpPr>
        <p:spPr/>
        <p:txBody>
          <a:bodyPr/>
          <a:lstStyle/>
          <a:p>
            <a:r>
              <a:rPr lang="en-US" dirty="0"/>
              <a:t>Ignaz Wolfgang Amadeus Tedesco </a:t>
            </a:r>
            <a:br>
              <a:rPr lang="en-US" dirty="0"/>
            </a:br>
            <a:r>
              <a:rPr lang="en-US" dirty="0"/>
              <a:t>(1817-1882)</a:t>
            </a:r>
          </a:p>
        </p:txBody>
      </p:sp>
      <p:sp>
        <p:nvSpPr>
          <p:cNvPr id="3" name="Content Placeholder 2">
            <a:extLst>
              <a:ext uri="{FF2B5EF4-FFF2-40B4-BE49-F238E27FC236}">
                <a16:creationId xmlns:a16="http://schemas.microsoft.com/office/drawing/2014/main" id="{FC854CAB-E16F-0E46-8FB7-AC44352F5BF3}"/>
              </a:ext>
            </a:extLst>
          </p:cNvPr>
          <p:cNvSpPr>
            <a:spLocks noGrp="1"/>
          </p:cNvSpPr>
          <p:nvPr>
            <p:ph idx="1"/>
          </p:nvPr>
        </p:nvSpPr>
        <p:spPr/>
        <p:txBody>
          <a:bodyPr/>
          <a:lstStyle/>
          <a:p>
            <a:r>
              <a:rPr lang="en-US" dirty="0"/>
              <a:t>Parents: Salomon Tedesco (b. 1769) and Ester Pivany Tedesco (b. 1783) – Salomon was a ”Handelsmann” – manufacturer of oil paints. Born in Prague.</a:t>
            </a:r>
          </a:p>
          <a:p>
            <a:r>
              <a:rPr lang="en-US" dirty="0"/>
              <a:t>Ignaz eighth of twelve children; only one to have a career in the arts</a:t>
            </a:r>
          </a:p>
          <a:p>
            <a:r>
              <a:rPr lang="en-US" dirty="0"/>
              <a:t>Study with Triebensee; later Tomaschek</a:t>
            </a:r>
          </a:p>
          <a:p>
            <a:r>
              <a:rPr lang="en-US" dirty="0"/>
              <a:t>Becomes a Mason (as was Tomaschek)</a:t>
            </a:r>
          </a:p>
          <a:p>
            <a:r>
              <a:rPr lang="en-US" dirty="0"/>
              <a:t>1830: concerts in Vienna</a:t>
            </a:r>
          </a:p>
          <a:p>
            <a:r>
              <a:rPr lang="en-US" dirty="0"/>
              <a:t>1835: concerts in Vienna</a:t>
            </a:r>
          </a:p>
          <a:p>
            <a:r>
              <a:rPr lang="en-US" dirty="0"/>
              <a:t>1836: tour in Germany; severe depression. </a:t>
            </a:r>
          </a:p>
          <a:p>
            <a:r>
              <a:rPr lang="en-US" dirty="0"/>
              <a:t>1840: dangerous lethargy; decision to give up music.</a:t>
            </a:r>
          </a:p>
          <a:p>
            <a:r>
              <a:rPr lang="en-US" dirty="0"/>
              <a:t>Tour to Lemberg, Czernowitz, Jassy, Odessa. Establishes his home in Odessa. </a:t>
            </a:r>
          </a:p>
          <a:p>
            <a:pPr marL="0" indent="0">
              <a:buNone/>
            </a:pPr>
            <a:endParaRPr lang="en-US" dirty="0"/>
          </a:p>
        </p:txBody>
      </p:sp>
    </p:spTree>
    <p:extLst>
      <p:ext uri="{BB962C8B-B14F-4D97-AF65-F5344CB8AC3E}">
        <p14:creationId xmlns:p14="http://schemas.microsoft.com/office/powerpoint/2010/main" val="1738898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F54F8-0336-6B4E-9FC9-C954CF3C3355}"/>
              </a:ext>
            </a:extLst>
          </p:cNvPr>
          <p:cNvSpPr>
            <a:spLocks noGrp="1"/>
          </p:cNvSpPr>
          <p:nvPr>
            <p:ph type="title"/>
          </p:nvPr>
        </p:nvSpPr>
        <p:spPr/>
        <p:txBody>
          <a:bodyPr/>
          <a:lstStyle/>
          <a:p>
            <a:r>
              <a:rPr lang="en-US" dirty="0"/>
              <a:t>Ignaz Tedesco: critical reception</a:t>
            </a:r>
          </a:p>
        </p:txBody>
      </p:sp>
      <p:sp>
        <p:nvSpPr>
          <p:cNvPr id="3" name="Content Placeholder 2">
            <a:extLst>
              <a:ext uri="{FF2B5EF4-FFF2-40B4-BE49-F238E27FC236}">
                <a16:creationId xmlns:a16="http://schemas.microsoft.com/office/drawing/2014/main" id="{4EBA1A64-6E2D-AD43-8D65-A8AD79BFDE66}"/>
              </a:ext>
            </a:extLst>
          </p:cNvPr>
          <p:cNvSpPr>
            <a:spLocks noGrp="1"/>
          </p:cNvSpPr>
          <p:nvPr>
            <p:ph idx="1"/>
          </p:nvPr>
        </p:nvSpPr>
        <p:spPr/>
        <p:txBody>
          <a:bodyPr>
            <a:normAutofit lnSpcReduction="10000"/>
          </a:bodyPr>
          <a:lstStyle/>
          <a:p>
            <a:r>
              <a:rPr lang="en-US" dirty="0"/>
              <a:t>“Fantasy and taste are predominant, the rhythms throughout are new and dignified, and the whole has a character of originality”. </a:t>
            </a:r>
          </a:p>
          <a:p>
            <a:r>
              <a:rPr lang="en-US" dirty="0"/>
              <a:t>And concerning the method of the artist: “His playing reveals the well-informed master of his terrain, who does not want to astonish the listener with the swarm of difficulties buzzing through each other, the overpopulation of his pieces with trills, arpeggios, and double-stops, forcing them to become excited, but rather gives his performance a conciseness full of artistic clarity; he does not let the musical soul clamber up to the pinnacles, and leap, but rather causes it to rise up, to soar.”</a:t>
            </a:r>
          </a:p>
          <a:p>
            <a:r>
              <a:rPr lang="en-US" dirty="0"/>
              <a:t>-M.G. Saphir</a:t>
            </a:r>
          </a:p>
          <a:p>
            <a:r>
              <a:rPr lang="en-US" dirty="0"/>
              <a:t>118 works with opus number, dating from 1839 through 1877. </a:t>
            </a:r>
          </a:p>
          <a:p>
            <a:r>
              <a:rPr lang="en-US" dirty="0"/>
              <a:t>Listen: Nocturne, op. 88, “Mon </a:t>
            </a:r>
            <a:r>
              <a:rPr lang="en-US" dirty="0" err="1"/>
              <a:t>Souhait</a:t>
            </a:r>
            <a:r>
              <a:rPr lang="en-US" dirty="0"/>
              <a:t>”  - https://</a:t>
            </a:r>
            <a:r>
              <a:rPr lang="en-US" dirty="0" err="1"/>
              <a:t>youtu.be</a:t>
            </a:r>
            <a:r>
              <a:rPr lang="en-US" dirty="0"/>
              <a:t>/8FYMqTPKQM0</a:t>
            </a:r>
          </a:p>
        </p:txBody>
      </p:sp>
    </p:spTree>
    <p:extLst>
      <p:ext uri="{BB962C8B-B14F-4D97-AF65-F5344CB8AC3E}">
        <p14:creationId xmlns:p14="http://schemas.microsoft.com/office/powerpoint/2010/main" val="3414346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8A95E-31B6-0E48-A392-65C5AD87DAC4}"/>
              </a:ext>
            </a:extLst>
          </p:cNvPr>
          <p:cNvSpPr>
            <a:spLocks noGrp="1"/>
          </p:cNvSpPr>
          <p:nvPr>
            <p:ph type="title"/>
          </p:nvPr>
        </p:nvSpPr>
        <p:spPr/>
        <p:txBody>
          <a:bodyPr>
            <a:normAutofit fontScale="90000"/>
          </a:bodyPr>
          <a:lstStyle/>
          <a:p>
            <a:r>
              <a:rPr lang="en-US" sz="2000" dirty="0">
                <a:effectLst/>
                <a:ea typeface="Times New Roman" panose="02020603050405020304" pitchFamily="18" charset="0"/>
              </a:rPr>
              <a:t>Charles Seymour Schiff, Jewish composer, improviser, touring virtuoso pianist, ca. 1820- d. 1860</a:t>
            </a:r>
            <a:r>
              <a:rPr lang="en-US" sz="2000" dirty="0">
                <a:effectLst/>
              </a:rPr>
              <a:t> </a:t>
            </a:r>
            <a:br>
              <a:rPr lang="en-US" sz="2000" dirty="0">
                <a:effectLst/>
              </a:rPr>
            </a:br>
            <a:br>
              <a:rPr lang="en-US" sz="2000" dirty="0">
                <a:effectLst/>
              </a:rPr>
            </a:br>
            <a:br>
              <a:rPr lang="en-US" sz="2000" dirty="0">
                <a:effectLst/>
              </a:rPr>
            </a:br>
            <a:br>
              <a:rPr lang="en-US" sz="2000" dirty="0">
                <a:effectLst/>
              </a:rPr>
            </a:br>
            <a:r>
              <a:rPr lang="en-US" sz="2000" dirty="0">
                <a:effectLst/>
              </a:rPr>
              <a:t>							Date of Birth and Birthplace unknown: Prussia? </a:t>
            </a:r>
            <a:br>
              <a:rPr lang="en-US" sz="2000" dirty="0">
                <a:effectLst/>
              </a:rPr>
            </a:br>
            <a:r>
              <a:rPr lang="en-US" sz="2000" dirty="0">
                <a:effectLst/>
              </a:rPr>
              <a:t>							Probably born ca. 1820</a:t>
            </a:r>
            <a:br>
              <a:rPr lang="en-US" sz="2000" dirty="0">
                <a:effectLst/>
              </a:rPr>
            </a:br>
            <a:r>
              <a:rPr lang="en-US" sz="2000" dirty="0">
                <a:effectLst/>
              </a:rPr>
              <a:t>							Jewish father, English (Jewish?) mother</a:t>
            </a:r>
            <a:br>
              <a:rPr lang="en-US" sz="2000" dirty="0">
                <a:effectLst/>
              </a:rPr>
            </a:br>
            <a:r>
              <a:rPr lang="en-US" sz="2000" dirty="0">
                <a:effectLst/>
              </a:rPr>
              <a:t>							Student of Hummel, Moscheles,  BM/</a:t>
            </a:r>
            <a:r>
              <a:rPr lang="en-US" sz="2000" dirty="0" err="1">
                <a:effectLst/>
              </a:rPr>
              <a:t>DM,Oxford</a:t>
            </a:r>
            <a:br>
              <a:rPr lang="en-US" sz="2000" dirty="0">
                <a:effectLst/>
              </a:rPr>
            </a:br>
            <a:r>
              <a:rPr lang="en-US" sz="2000" dirty="0">
                <a:effectLst/>
              </a:rPr>
              <a:t>							Concert repertoire includes works by Herz, Weber,</a:t>
            </a:r>
            <a:br>
              <a:rPr lang="en-US" sz="2000" dirty="0">
                <a:effectLst/>
              </a:rPr>
            </a:br>
            <a:r>
              <a:rPr lang="en-US" sz="2000" dirty="0">
                <a:effectLst/>
              </a:rPr>
              <a:t>							Thalberg, Chopin, Mendelssohn as well as his own c				 			compositions – fantasies on operas, a Galoppe</a:t>
            </a:r>
            <a:br>
              <a:rPr lang="en-US" sz="2000" dirty="0">
                <a:effectLst/>
              </a:rPr>
            </a:br>
            <a:r>
              <a:rPr lang="en-US" sz="2000" dirty="0">
                <a:effectLst/>
              </a:rPr>
              <a:t>							Satanique. </a:t>
            </a:r>
            <a:br>
              <a:rPr lang="en-US" sz="2000" dirty="0">
                <a:effectLst/>
              </a:rPr>
            </a:br>
            <a:r>
              <a:rPr lang="en-US" sz="2000" dirty="0">
                <a:effectLst/>
              </a:rPr>
              <a:t>							Important presence of improvisations, usually on</a:t>
            </a:r>
            <a:br>
              <a:rPr lang="en-US" sz="2000" dirty="0">
                <a:effectLst/>
              </a:rPr>
            </a:br>
            <a:r>
              <a:rPr lang="en-US" sz="2000" dirty="0">
                <a:effectLst/>
              </a:rPr>
              <a:t>							themes chosen from an urn by the audience</a:t>
            </a:r>
            <a:br>
              <a:rPr lang="en-US" sz="2000" dirty="0">
                <a:effectLst/>
              </a:rPr>
            </a:br>
            <a:r>
              <a:rPr lang="en-US" sz="2000" dirty="0">
                <a:effectLst/>
              </a:rPr>
              <a:t>							Best improviser since Mendelssohn</a:t>
            </a:r>
            <a:br>
              <a:rPr lang="en-US" sz="2000" dirty="0">
                <a:effectLst/>
              </a:rPr>
            </a:br>
            <a:r>
              <a:rPr lang="en-US" sz="2000" dirty="0">
                <a:effectLst/>
              </a:rPr>
              <a:t>							Colleagues in concert include H.W. Ernst (Jewish),</a:t>
            </a:r>
            <a:br>
              <a:rPr lang="en-US" sz="2000" dirty="0">
                <a:effectLst/>
              </a:rPr>
            </a:br>
            <a:r>
              <a:rPr lang="en-US" sz="2000" dirty="0">
                <a:effectLst/>
              </a:rPr>
              <a:t>							Servais</a:t>
            </a:r>
            <a:br>
              <a:rPr lang="en-US" sz="2000" dirty="0">
                <a:effectLst/>
              </a:rPr>
            </a:br>
            <a:r>
              <a:rPr lang="en-US" sz="2000" dirty="0">
                <a:effectLst/>
              </a:rPr>
              <a:t>							Presence of anti-Jewish rhetoric in notices in the 							press  </a:t>
            </a:r>
            <a:br>
              <a:rPr lang="en-US" sz="2000" dirty="0">
                <a:effectLst/>
              </a:rPr>
            </a:br>
            <a:r>
              <a:rPr lang="en-US" sz="2000" dirty="0">
                <a:effectLst/>
              </a:rPr>
              <a:t>							At least eight compositions documented as having been published in Petersburg, Riga, and Kiev. I have only located one surviving score – a song in Russian. </a:t>
            </a:r>
            <a:br>
              <a:rPr lang="en-US" sz="2000" dirty="0">
                <a:effectLst/>
              </a:rPr>
            </a:br>
            <a:endParaRPr lang="en-US" sz="2000" dirty="0"/>
          </a:p>
        </p:txBody>
      </p:sp>
      <p:pic>
        <p:nvPicPr>
          <p:cNvPr id="5" name="Content Placeholder 4" descr="Charles Seymour Shiff &#10;">
            <a:extLst>
              <a:ext uri="{FF2B5EF4-FFF2-40B4-BE49-F238E27FC236}">
                <a16:creationId xmlns:a16="http://schemas.microsoft.com/office/drawing/2014/main" id="{6E6800EF-2810-5647-AC5C-789F7CEEB8D9}"/>
              </a:ext>
            </a:extLst>
          </p:cNvPr>
          <p:cNvPicPr>
            <a:picLocks noGrp="1" noChangeAspect="1"/>
          </p:cNvPicPr>
          <p:nvPr>
            <p:ph idx="1"/>
          </p:nvPr>
        </p:nvPicPr>
        <p:blipFill>
          <a:blip r:embed="rId2"/>
          <a:stretch>
            <a:fillRect/>
          </a:stretch>
        </p:blipFill>
        <p:spPr>
          <a:xfrm>
            <a:off x="677334" y="1743899"/>
            <a:ext cx="2905124" cy="3881437"/>
          </a:xfrm>
        </p:spPr>
      </p:pic>
    </p:spTree>
    <p:extLst>
      <p:ext uri="{BB962C8B-B14F-4D97-AF65-F5344CB8AC3E}">
        <p14:creationId xmlns:p14="http://schemas.microsoft.com/office/powerpoint/2010/main" val="3988896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8D17D-C2A6-644E-89EB-ECAAC51B30ED}"/>
              </a:ext>
            </a:extLst>
          </p:cNvPr>
          <p:cNvSpPr>
            <a:spLocks noGrp="1"/>
          </p:cNvSpPr>
          <p:nvPr>
            <p:ph type="title"/>
          </p:nvPr>
        </p:nvSpPr>
        <p:spPr>
          <a:xfrm>
            <a:off x="677334" y="609600"/>
            <a:ext cx="8443517" cy="605742"/>
          </a:xfrm>
        </p:spPr>
        <p:txBody>
          <a:bodyPr>
            <a:normAutofit fontScale="90000"/>
          </a:bodyPr>
          <a:lstStyle/>
          <a:p>
            <a:r>
              <a:rPr lang="en-US" dirty="0"/>
              <a:t>Charles Wehle, 1825-1883</a:t>
            </a:r>
            <a:br>
              <a:rPr lang="en-US" dirty="0"/>
            </a:br>
            <a:r>
              <a:rPr lang="en-US" dirty="0"/>
              <a:t>									 </a:t>
            </a:r>
            <a:r>
              <a:rPr lang="en-US" sz="2000" dirty="0"/>
              <a:t>Born to a family active in commerce in									Prague; studies music with Proksch. </a:t>
            </a:r>
            <a:br>
              <a:rPr lang="en-US" sz="2000" dirty="0"/>
            </a:br>
            <a:r>
              <a:rPr lang="en-US" sz="2000" dirty="0"/>
              <a:t>									Starts a business career in London 1848; 									then study in Leipzig with Richter and 										Moscheles, in Berlin with Kullak. </a:t>
            </a:r>
            <a:br>
              <a:rPr lang="en-US" sz="2000" dirty="0"/>
            </a:br>
            <a:r>
              <a:rPr lang="en-US" sz="2000" dirty="0"/>
              <a:t>									Moves to Paris, 1852. </a:t>
            </a:r>
            <a:br>
              <a:rPr lang="en-US" sz="2000" dirty="0"/>
            </a:br>
            <a:r>
              <a:rPr lang="en-US" sz="2000" dirty="0"/>
              <a:t>									Tours to Portugal, Ireland, Berlin</a:t>
            </a:r>
            <a:br>
              <a:rPr lang="en-US" sz="2000" dirty="0"/>
            </a:br>
            <a:r>
              <a:rPr lang="en-US" sz="2000" dirty="0"/>
              <a:t>									Königsberg, Poznan, Riga, Estonia</a:t>
            </a:r>
            <a:br>
              <a:rPr lang="en-US" sz="2000" dirty="0"/>
            </a:br>
            <a:r>
              <a:rPr lang="en-US" sz="2000" dirty="0"/>
              <a:t>									Petersburg, Moscow</a:t>
            </a:r>
            <a:br>
              <a:rPr lang="en-US" sz="2000" dirty="0"/>
            </a:br>
            <a:r>
              <a:rPr lang="en-US" sz="2000" dirty="0"/>
              <a:t>									Two tours to the far East – 1863-1864,</a:t>
            </a:r>
            <a:br>
              <a:rPr lang="en-US" sz="2000" dirty="0"/>
            </a:br>
            <a:r>
              <a:rPr lang="en-US" sz="2000" dirty="0"/>
              <a:t>									 1870-1871, each of them the subject of 									 extensive travel journals published in 										 </a:t>
            </a:r>
            <a:r>
              <a:rPr lang="en-US" sz="2000" i="1" dirty="0"/>
              <a:t>Signale</a:t>
            </a:r>
            <a:r>
              <a:rPr lang="en-US" sz="2000" dirty="0"/>
              <a:t> </a:t>
            </a:r>
            <a:br>
              <a:rPr lang="en-US" sz="2000" dirty="0"/>
            </a:br>
            <a:r>
              <a:rPr lang="en-US" sz="2000" dirty="0"/>
              <a:t>									 Published compositions through op. 100, 								 including two grand sonatas for piano 										  solo</a:t>
            </a:r>
            <a:br>
              <a:rPr lang="en-US" sz="2000" dirty="0"/>
            </a:br>
            <a:r>
              <a:rPr lang="en-US" sz="2000" dirty="0"/>
              <a:t>									  Listen: https://</a:t>
            </a:r>
            <a:r>
              <a:rPr lang="en-US" sz="2000" dirty="0" err="1"/>
              <a:t>youtu.be</a:t>
            </a:r>
            <a:r>
              <a:rPr lang="en-US" sz="2000" dirty="0"/>
              <a:t>/y3vNKtPPDvY</a:t>
            </a:r>
            <a:endParaRPr lang="en-US" dirty="0"/>
          </a:p>
        </p:txBody>
      </p:sp>
      <p:pic>
        <p:nvPicPr>
          <p:cNvPr id="5" name="Content Placeholder 4" descr="A picture containing text, person, old, posing&#10;&#10;Description automatically generated">
            <a:extLst>
              <a:ext uri="{FF2B5EF4-FFF2-40B4-BE49-F238E27FC236}">
                <a16:creationId xmlns:a16="http://schemas.microsoft.com/office/drawing/2014/main" id="{B98BF4AF-5449-6745-A629-7FFE75B9D0E2}"/>
              </a:ext>
            </a:extLst>
          </p:cNvPr>
          <p:cNvPicPr>
            <a:picLocks noGrp="1" noChangeAspect="1"/>
          </p:cNvPicPr>
          <p:nvPr>
            <p:ph idx="1"/>
          </p:nvPr>
        </p:nvPicPr>
        <p:blipFill>
          <a:blip r:embed="rId2"/>
          <a:stretch>
            <a:fillRect/>
          </a:stretch>
        </p:blipFill>
        <p:spPr>
          <a:xfrm>
            <a:off x="324235" y="1285153"/>
            <a:ext cx="4490833" cy="5572847"/>
          </a:xfrm>
        </p:spPr>
      </p:pic>
    </p:spTree>
    <p:extLst>
      <p:ext uri="{BB962C8B-B14F-4D97-AF65-F5344CB8AC3E}">
        <p14:creationId xmlns:p14="http://schemas.microsoft.com/office/powerpoint/2010/main" val="1304506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175EE-6161-3248-B133-5B71AE499EEE}"/>
              </a:ext>
            </a:extLst>
          </p:cNvPr>
          <p:cNvSpPr>
            <a:spLocks noGrp="1"/>
          </p:cNvSpPr>
          <p:nvPr>
            <p:ph type="title"/>
          </p:nvPr>
        </p:nvSpPr>
        <p:spPr/>
        <p:txBody>
          <a:bodyPr/>
          <a:lstStyle/>
          <a:p>
            <a:r>
              <a:rPr lang="en-US" dirty="0"/>
              <a:t>Bernard Rie (1838-1910)</a:t>
            </a:r>
          </a:p>
        </p:txBody>
      </p:sp>
      <p:sp>
        <p:nvSpPr>
          <p:cNvPr id="3" name="Content Placeholder 2">
            <a:extLst>
              <a:ext uri="{FF2B5EF4-FFF2-40B4-BE49-F238E27FC236}">
                <a16:creationId xmlns:a16="http://schemas.microsoft.com/office/drawing/2014/main" id="{0C3D4F2F-44CB-F647-B0FE-C9B644023139}"/>
              </a:ext>
            </a:extLst>
          </p:cNvPr>
          <p:cNvSpPr>
            <a:spLocks noGrp="1"/>
          </p:cNvSpPr>
          <p:nvPr>
            <p:ph idx="1"/>
          </p:nvPr>
        </p:nvSpPr>
        <p:spPr/>
        <p:txBody>
          <a:bodyPr/>
          <a:lstStyle/>
          <a:p>
            <a:r>
              <a:rPr lang="en-US" dirty="0"/>
              <a:t>Parents: David Israel Rie (b. 1805) and Lotti Sobotka. Father in the leather business. Grandfather and great-grandfather, butchers. Brother Isidor: gem merchant. </a:t>
            </a:r>
          </a:p>
          <a:p>
            <a:r>
              <a:rPr lang="en-US" dirty="0"/>
              <a:t>Studied piano with Joseph Kisch. Later study with Alexander Dreyschock. </a:t>
            </a:r>
          </a:p>
          <a:p>
            <a:r>
              <a:rPr lang="en-US" dirty="0"/>
              <a:t>Concert tour to Germany: Leipzig, Berlin, Rostock, Hamburg.</a:t>
            </a:r>
          </a:p>
          <a:p>
            <a:r>
              <a:rPr lang="en-US" dirty="0"/>
              <a:t>Study of composition.</a:t>
            </a:r>
          </a:p>
          <a:p>
            <a:r>
              <a:rPr lang="en-US" dirty="0"/>
              <a:t>Moves to Paris, 1859. Settles there permanently. </a:t>
            </a:r>
          </a:p>
        </p:txBody>
      </p:sp>
    </p:spTree>
    <p:extLst>
      <p:ext uri="{BB962C8B-B14F-4D97-AF65-F5344CB8AC3E}">
        <p14:creationId xmlns:p14="http://schemas.microsoft.com/office/powerpoint/2010/main" val="3720407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74390-8054-A741-98BA-819D9AE5BD91}"/>
              </a:ext>
            </a:extLst>
          </p:cNvPr>
          <p:cNvSpPr>
            <a:spLocks noGrp="1"/>
          </p:cNvSpPr>
          <p:nvPr>
            <p:ph type="title"/>
          </p:nvPr>
        </p:nvSpPr>
        <p:spPr/>
        <p:txBody>
          <a:bodyPr/>
          <a:lstStyle/>
          <a:p>
            <a:r>
              <a:rPr lang="en-US" dirty="0"/>
              <a:t>Bernard Rie, critical appraisal</a:t>
            </a:r>
          </a:p>
        </p:txBody>
      </p:sp>
      <p:sp>
        <p:nvSpPr>
          <p:cNvPr id="3" name="Content Placeholder 2">
            <a:extLst>
              <a:ext uri="{FF2B5EF4-FFF2-40B4-BE49-F238E27FC236}">
                <a16:creationId xmlns:a16="http://schemas.microsoft.com/office/drawing/2014/main" id="{B2FDB108-4425-F34D-AA3D-E76F9FE2B470}"/>
              </a:ext>
            </a:extLst>
          </p:cNvPr>
          <p:cNvSpPr>
            <a:spLocks noGrp="1"/>
          </p:cNvSpPr>
          <p:nvPr>
            <p:ph idx="1"/>
          </p:nvPr>
        </p:nvSpPr>
        <p:spPr/>
        <p:txBody>
          <a:bodyPr>
            <a:normAutofit fontScale="92500" lnSpcReduction="10000"/>
          </a:bodyPr>
          <a:lstStyle/>
          <a:p>
            <a:r>
              <a:rPr lang="en-US" dirty="0"/>
              <a:t>(age twelve) : “the achievements of the small </a:t>
            </a:r>
            <a:r>
              <a:rPr lang="en-US" dirty="0" err="1"/>
              <a:t>Beny</a:t>
            </a:r>
            <a:r>
              <a:rPr lang="en-US" dirty="0"/>
              <a:t> Rie, poor in years, but as it appears, rich in talent, in his performance of the piano concerto of Sterndale Bennet were, for his youth, so excellent, that could only join unanimously with the cheering applause of the enthusiastic public</a:t>
            </a:r>
          </a:p>
          <a:p>
            <a:pPr marL="0" indent="0">
              <a:buNone/>
            </a:pPr>
            <a:r>
              <a:rPr lang="en-US" dirty="0"/>
              <a:t>	(age seventeen): “The </a:t>
            </a:r>
            <a:r>
              <a:rPr lang="en-US" dirty="0" err="1"/>
              <a:t>Rostocker</a:t>
            </a:r>
            <a:r>
              <a:rPr lang="en-US" dirty="0"/>
              <a:t> Zeitung praises, with the warmest words, the accomplished and dignified performance of the scarcely-seventeen-year old pianist. About the Mendelssohn Concerto in G minor, which Mr. Rie played, it is said that it has not been since Dreyschock that it has been heard with such virtuosity and tender nuance. ”</a:t>
            </a:r>
          </a:p>
          <a:p>
            <a:pPr marL="0" indent="0">
              <a:buNone/>
            </a:pPr>
            <a:r>
              <a:rPr lang="en-US" dirty="0"/>
              <a:t>	(age nineteen): “that which made this young virtuoso win unanimous support were two of his compositions, the Chant de la </a:t>
            </a:r>
            <a:r>
              <a:rPr lang="en-US" dirty="0" err="1"/>
              <a:t>fileuse</a:t>
            </a:r>
            <a:r>
              <a:rPr lang="en-US" dirty="0"/>
              <a:t> and the Aubade. He spoke these two little pieces with a delicacy, an infinite charm, and new and piquant effects.”</a:t>
            </a:r>
          </a:p>
          <a:p>
            <a:pPr marL="0" indent="0">
              <a:buNone/>
            </a:pPr>
            <a:r>
              <a:rPr lang="en-US" dirty="0"/>
              <a:t>Continues to perform and compose in Paris until at least 1894. Published works through op. 46. </a:t>
            </a:r>
          </a:p>
        </p:txBody>
      </p:sp>
    </p:spTree>
    <p:extLst>
      <p:ext uri="{BB962C8B-B14F-4D97-AF65-F5344CB8AC3E}">
        <p14:creationId xmlns:p14="http://schemas.microsoft.com/office/powerpoint/2010/main" val="258937992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7576</TotalTime>
  <Words>3236</Words>
  <Application>Microsoft Office PowerPoint</Application>
  <PresentationFormat>Widescreen</PresentationFormat>
  <Paragraphs>140</Paragraphs>
  <Slides>21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Times New Roman</vt:lpstr>
      <vt:lpstr>Trebuchet MS</vt:lpstr>
      <vt:lpstr>Wingdings 3</vt:lpstr>
      <vt:lpstr>Facet</vt:lpstr>
      <vt:lpstr>Out of Prague: Jewish Emancipation and the Rise of the Jewish Piano Virtuoso </vt:lpstr>
      <vt:lpstr>Jews and Judaism in the music-historical literature</vt:lpstr>
      <vt:lpstr>Prague as a multicultural city</vt:lpstr>
      <vt:lpstr>Prague as a multi-cultural city, II</vt:lpstr>
      <vt:lpstr>Jewish musicians as role models – the earliest generation</vt:lpstr>
      <vt:lpstr>Jewish musicians – the next generation</vt:lpstr>
      <vt:lpstr>Jewish musicians, II</vt:lpstr>
      <vt:lpstr>Heinrich Wilhelm Ernst (1812-1865) Philipp Broch (1812-1864) </vt:lpstr>
      <vt:lpstr>Broch, II</vt:lpstr>
      <vt:lpstr>Sigmund Goldschmidt (1815-1877) born in Prague. </vt:lpstr>
      <vt:lpstr>Sigmund Goldschmidt – critical reactions in the contemporary press</vt:lpstr>
      <vt:lpstr>Leopold Lion (1840-1871)</vt:lpstr>
      <vt:lpstr>Leopold Lion – critical reactions</vt:lpstr>
      <vt:lpstr>Leopold Lion – further hostility in the press</vt:lpstr>
      <vt:lpstr>Leopold Lion – positive notes </vt:lpstr>
      <vt:lpstr>Ignaz Wolfgang Amadeus Tedesco  (1817-1882)</vt:lpstr>
      <vt:lpstr>Ignaz Tedesco: critical reception</vt:lpstr>
      <vt:lpstr>Charles Seymour Schiff, Jewish composer, improviser, touring virtuoso pianist, ca. 1820- d. 1860            Date of Birth and Birthplace unknown: Prussia?         Probably born ca. 1820        Jewish father, English (Jewish?) mother        Student of Hummel, Moscheles,  BM/DM,Oxford        Concert repertoire includes works by Herz, Weber,        Thalberg, Chopin, Mendelssohn as well as his own c        compositions – fantasies on operas, a Galoppe        Satanique.         Important presence of improvisations, usually on        themes chosen from an urn by the audience        Best improviser since Mendelssohn        Colleagues in concert include H.W. Ernst (Jewish),        Servais        Presence of anti-Jewish rhetoric in notices in the        press          At least eight compositions documented as having been published in Petersburg, Riga, and Kiev. I have only located one surviving score – a song in Russian.  </vt:lpstr>
      <vt:lpstr>Charles Wehle, 1825-1883           Born to a family active in commerce in         Prague; studies music with Proksch.           Starts a business career in London 1848;          then study in Leipzig with Richter and           Moscheles, in Berlin with Kullak.           Moves to Paris, 1852.           Tours to Portugal, Ireland, Berlin          Königsberg, Poznan, Riga, Estonia          Petersburg, Moscow          Two tours to the far East – 1863-1864,           1870-1871, each of them the subject of           extensive travel journals published in            Signale            Published compositions through op. 100,          including two grand sonatas for piano             solo            Listen: https://youtu.be/y3vNKtPPDvY</vt:lpstr>
      <vt:lpstr>Bernard Rie (1838-1910)</vt:lpstr>
      <vt:lpstr>Bernard Rie, critical appraisal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 of Prague: Jewish Emancipation and the Rise of the Jewish Piano Virtuoso</dc:title>
  <dc:creator>Stephen Thomson Moore</dc:creator>
  <cp:lastModifiedBy>Emily Colucci</cp:lastModifiedBy>
  <cp:revision>25</cp:revision>
  <dcterms:created xsi:type="dcterms:W3CDTF">2022-05-23T11:23:34Z</dcterms:created>
  <dcterms:modified xsi:type="dcterms:W3CDTF">2025-11-21T19:53:29Z</dcterms:modified>
</cp:coreProperties>
</file>